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7"/>
  </p:notesMasterIdLst>
  <p:handoutMasterIdLst>
    <p:handoutMasterId r:id="rId18"/>
  </p:handoutMasterIdLst>
  <p:sldIdLst>
    <p:sldId id="267" r:id="rId3"/>
    <p:sldId id="273" r:id="rId4"/>
    <p:sldId id="270" r:id="rId5"/>
    <p:sldId id="280" r:id="rId6"/>
    <p:sldId id="259" r:id="rId7"/>
    <p:sldId id="276" r:id="rId8"/>
    <p:sldId id="281" r:id="rId9"/>
    <p:sldId id="269" r:id="rId10"/>
    <p:sldId id="282" r:id="rId11"/>
    <p:sldId id="283" r:id="rId12"/>
    <p:sldId id="284" r:id="rId13"/>
    <p:sldId id="285" r:id="rId14"/>
    <p:sldId id="288" r:id="rId15"/>
    <p:sldId id="279"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41"/>
    <p:restoredTop sz="80138"/>
  </p:normalViewPr>
  <p:slideViewPr>
    <p:cSldViewPr snapToGrid="0" snapToObjects="1">
      <p:cViewPr varScale="1">
        <p:scale>
          <a:sx n="78" d="100"/>
          <a:sy n="78" d="100"/>
        </p:scale>
        <p:origin x="2232" y="312"/>
      </p:cViewPr>
      <p:guideLst>
        <p:guide orient="horz" pos="2160"/>
        <p:guide pos="2880"/>
      </p:guideLst>
    </p:cSldViewPr>
  </p:slideViewPr>
  <p:notesTextViewPr>
    <p:cViewPr>
      <p:scale>
        <a:sx n="85" d="100"/>
        <a:sy n="8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7899CCE-A043-40DA-94E7-E8D797A9E2E3}" type="datetimeFigureOut">
              <a:rPr lang="fr-CH" smtClean="0"/>
              <a:t>19.08.24</a:t>
            </a:fld>
            <a:endParaRPr lang="fr-CH"/>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475AD10-4A73-482F-A739-C3C7709D5D9A}" type="slidenum">
              <a:rPr lang="fr-CH" smtClean="0"/>
              <a:t>‹#›</a:t>
            </a:fld>
            <a:endParaRPr lang="fr-CH"/>
          </a:p>
        </p:txBody>
      </p:sp>
    </p:spTree>
    <p:extLst>
      <p:ext uri="{BB962C8B-B14F-4D97-AF65-F5344CB8AC3E}">
        <p14:creationId xmlns:p14="http://schemas.microsoft.com/office/powerpoint/2010/main" val="436780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8F2004A-7819-DE43-A96C-A93E651F6D38}" type="datetimeFigureOut">
              <a:rPr lang="en-US" smtClean="0"/>
              <a:t>8/19/24</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36DBFD8-8DFD-E440-B6BE-34FF277EA960}" type="slidenum">
              <a:rPr lang="en-US" smtClean="0"/>
              <a:t>‹#›</a:t>
            </a:fld>
            <a:endParaRPr lang="en-US"/>
          </a:p>
        </p:txBody>
      </p:sp>
    </p:spTree>
    <p:extLst>
      <p:ext uri="{BB962C8B-B14F-4D97-AF65-F5344CB8AC3E}">
        <p14:creationId xmlns:p14="http://schemas.microsoft.com/office/powerpoint/2010/main" val="866063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6DBFD8-8DFD-E440-B6BE-34FF277EA960}" type="slidenum">
              <a:rPr lang="en-US" smtClean="0"/>
              <a:t>1</a:t>
            </a:fld>
            <a:endParaRPr lang="en-US"/>
          </a:p>
        </p:txBody>
      </p:sp>
    </p:spTree>
    <p:extLst>
      <p:ext uri="{BB962C8B-B14F-4D97-AF65-F5344CB8AC3E}">
        <p14:creationId xmlns:p14="http://schemas.microsoft.com/office/powerpoint/2010/main" val="279488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fr-CH"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Diffenbachia</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house plants, also known as Dumb Cane can actually propel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raphide</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crystals into the air and cause histamine reactions and temporary paralysis of vocal cords. This is where the name Dumb Cane comes from.</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Hunters used to drive their arrowheads into banana trunks before hunting as it paralyses prey. It is a neurotoxin.</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36DBFD8-8DFD-E440-B6BE-34FF277EA960}" type="slidenum">
              <a:rPr lang="en-US" smtClean="0"/>
              <a:t>10</a:t>
            </a:fld>
            <a:endParaRPr lang="en-US"/>
          </a:p>
        </p:txBody>
      </p:sp>
    </p:spTree>
    <p:extLst>
      <p:ext uri="{BB962C8B-B14F-4D97-AF65-F5344CB8AC3E}">
        <p14:creationId xmlns:p14="http://schemas.microsoft.com/office/powerpoint/2010/main" val="624479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07000"/>
              </a:lnSpc>
              <a:spcAft>
                <a:spcPts val="800"/>
              </a:spcAft>
            </a:pPr>
            <a:r>
              <a:rPr lang="en-GB" sz="1800" b="1" kern="0" dirty="0">
                <a:effectLst/>
                <a:latin typeface="Calibri" panose="020F0502020204030204" pitchFamily="34" charset="0"/>
                <a:ea typeface="Times New Roman" panose="02020603050405020304" pitchFamily="18" charset="0"/>
                <a:cs typeface="Times New Roman" panose="02020603050405020304" pitchFamily="18" charset="0"/>
              </a:rPr>
              <a:t>Human Use of Oxalates</a:t>
            </a:r>
            <a:endParaRPr lang="en-CH" sz="1800" b="1" kern="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As a pesticide for beekeepers</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To stop green veg yellowing</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Hunters used to drive their arrowheads into banana trunks before hunting as it paralyses prey. It is a neurotoxin.</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Originally called Salts of Lemon. Used in the past to remove ink stains and to prepare cotton by cotton producers – bleach and dye fixative</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Etching and polishing in engraving</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Laundry powder- Essential salts of lemon. Still used in some cleaning products</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Ethylene glycol – used for cleaning in the brewing industry</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Was even added to foods and drinks to impart a ‘lemony’ taste</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Potassium oxalate used to test blood glucose levels -binds to magnesium to isolate the glucose.</a:t>
            </a:r>
            <a:endParaRPr lang="fr-CH"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936DBFD8-8DFD-E440-B6BE-34FF277EA960}" type="slidenum">
              <a:rPr lang="en-US" smtClean="0"/>
              <a:t>11</a:t>
            </a:fld>
            <a:endParaRPr lang="en-US"/>
          </a:p>
        </p:txBody>
      </p:sp>
    </p:spTree>
    <p:extLst>
      <p:ext uri="{BB962C8B-B14F-4D97-AF65-F5344CB8AC3E}">
        <p14:creationId xmlns:p14="http://schemas.microsoft.com/office/powerpoint/2010/main" val="2705956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07000"/>
              </a:lnSpc>
              <a:spcAft>
                <a:spcPts val="800"/>
              </a:spcAft>
            </a:pPr>
            <a:r>
              <a:rPr lang="en-GB" sz="1800" b="1" kern="0" dirty="0">
                <a:effectLst/>
                <a:latin typeface="Calibri" panose="020F0502020204030204" pitchFamily="34" charset="0"/>
                <a:ea typeface="Times New Roman" panose="02020603050405020304" pitchFamily="18" charset="0"/>
                <a:cs typeface="Times New Roman" panose="02020603050405020304" pitchFamily="18" charset="0"/>
              </a:rPr>
              <a:t>Recovery</a:t>
            </a:r>
            <a:endParaRPr lang="en-CH" sz="1800" b="1" kern="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Adopt a low-oxalate diet - gradually</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Avoid the Pre-cursors</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Saunas</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Cold Therapy</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Mineral Supplements – calcium, potassium, magnesium, salt</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endParaRPr lang="fr-CH"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936DBFD8-8DFD-E440-B6BE-34FF277EA960}" type="slidenum">
              <a:rPr lang="en-US" smtClean="0"/>
              <a:t>12</a:t>
            </a:fld>
            <a:endParaRPr lang="en-US"/>
          </a:p>
        </p:txBody>
      </p:sp>
    </p:spTree>
    <p:extLst>
      <p:ext uri="{BB962C8B-B14F-4D97-AF65-F5344CB8AC3E}">
        <p14:creationId xmlns:p14="http://schemas.microsoft.com/office/powerpoint/2010/main" val="509692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Take it slow and easy. I cannot recommend Sally Norton’s, Toxic Superfoods book enough. You can also find her resources on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Youtube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Anthony Chaffee is another proponent of the low-oxalate way of eating. </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 UK shining example is Richard Smith of Keto Pro. He reversed his obesity, type 2 diabetes, food addictions and became UK and European Body Building champion using Real Food. </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Everyone is unique so it is important to do your own research.</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36DBFD8-8DFD-E440-B6BE-34FF277EA960}" type="slidenum">
              <a:rPr lang="en-US" smtClean="0"/>
              <a:t>13</a:t>
            </a:fld>
            <a:endParaRPr lang="en-US"/>
          </a:p>
        </p:txBody>
      </p:sp>
    </p:spTree>
    <p:extLst>
      <p:ext uri="{BB962C8B-B14F-4D97-AF65-F5344CB8AC3E}">
        <p14:creationId xmlns:p14="http://schemas.microsoft.com/office/powerpoint/2010/main" val="3958665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6DBFD8-8DFD-E440-B6BE-34FF277EA960}" type="slidenum">
              <a:rPr lang="en-US" smtClean="0"/>
              <a:t>14</a:t>
            </a:fld>
            <a:endParaRPr lang="en-US"/>
          </a:p>
        </p:txBody>
      </p:sp>
    </p:spTree>
    <p:extLst>
      <p:ext uri="{BB962C8B-B14F-4D97-AF65-F5344CB8AC3E}">
        <p14:creationId xmlns:p14="http://schemas.microsoft.com/office/powerpoint/2010/main" val="2227613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36DBFD8-8DFD-E440-B6BE-34FF277EA960}" type="slidenum">
              <a:rPr lang="en-US" smtClean="0"/>
              <a:t>2</a:t>
            </a:fld>
            <a:endParaRPr lang="en-US"/>
          </a:p>
        </p:txBody>
      </p:sp>
    </p:spTree>
    <p:extLst>
      <p:ext uri="{BB962C8B-B14F-4D97-AF65-F5344CB8AC3E}">
        <p14:creationId xmlns:p14="http://schemas.microsoft.com/office/powerpoint/2010/main" val="2522510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Have you heard of oxalic acid, oxalate salts or oxalate crystals? Collectively, they are known as Oxalates. Oxalates are natural toxins which are used by plants to defend themselves against infections, fungus and plant eating animals. However, in the process of defending themselves, they can actually cause us harm. Personally, I know about this as I am recovering from an overload which caused issues with my hair, nails, skin and general inflammation in my body.</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Oxalic acid binds to minerals such as calcium and forms crystals with the form of rough sand, diamonds, pyramids and needles with barbed tips known as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Raphides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Raphides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are designed to carry poison as they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pucture</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cells in the mouth, throat and intestines. They also deplete magnesium from the body which prevents the cells from using glucose.</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36DBFD8-8DFD-E440-B6BE-34FF277EA960}" type="slidenum">
              <a:rPr lang="en-US" smtClean="0"/>
              <a:t>3</a:t>
            </a:fld>
            <a:endParaRPr lang="en-US"/>
          </a:p>
        </p:txBody>
      </p:sp>
    </p:spTree>
    <p:extLst>
      <p:ext uri="{BB962C8B-B14F-4D97-AF65-F5344CB8AC3E}">
        <p14:creationId xmlns:p14="http://schemas.microsoft.com/office/powerpoint/2010/main" val="218278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spcAft>
                <a:spcPts val="600"/>
              </a:spcAft>
              <a:buFont typeface="+mj-lt"/>
              <a:buAutoNum type="arabicPeriod"/>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Hair loss, nail breakages, skin issues</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mj-lt"/>
              <a:buAutoNum type="arabicPeriod"/>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Deplete Calcium and Magnesium =&gt; heart Arrythmia, osteoporosis</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mj-lt"/>
              <a:buAutoNum type="arabicPeriod"/>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Kidney Stones and kidney failure</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mj-lt"/>
              <a:buAutoNum type="arabicPeriod"/>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Joint &amp; muscle pain,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athritis</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mj-lt"/>
              <a:buAutoNum type="arabicPeriod"/>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Indigestion - Reflux, hiccups, bloating</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mj-lt"/>
              <a:buAutoNum type="arabicPeriod"/>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Fatigue, brain fog, poor sleep, low moods</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mj-lt"/>
              <a:buAutoNum type="arabicPeriod"/>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Slow healing</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mj-lt"/>
              <a:buAutoNum type="arabicPeriod"/>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Genital and urinary tract problems</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mj-lt"/>
              <a:buAutoNum type="arabicPeriod"/>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Cardiovascular disease</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mj-lt"/>
              <a:buAutoNum type="arabicPeriod"/>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Cancer</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This list is not comprehensive. Everyone is different and we can be impacted in many different ways depending on the toxicity level and our body’s ability to deal with it. Some people have more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Oxalobacter</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bacteria which can break down oxalates but it has disappeared in many people.</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36DBFD8-8DFD-E440-B6BE-34FF277EA960}" type="slidenum">
              <a:rPr lang="en-US" smtClean="0"/>
              <a:t>4</a:t>
            </a:fld>
            <a:endParaRPr lang="en-US"/>
          </a:p>
        </p:txBody>
      </p:sp>
    </p:spTree>
    <p:extLst>
      <p:ext uri="{BB962C8B-B14F-4D97-AF65-F5344CB8AC3E}">
        <p14:creationId xmlns:p14="http://schemas.microsoft.com/office/powerpoint/2010/main" val="294569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07000"/>
              </a:lnSpc>
              <a:spcAft>
                <a:spcPts val="800"/>
              </a:spcAft>
            </a:pPr>
            <a:r>
              <a:rPr lang="en-GB" sz="1800" b="1" kern="0" dirty="0">
                <a:effectLst/>
                <a:latin typeface="Calibri" panose="020F0502020204030204" pitchFamily="34" charset="0"/>
                <a:ea typeface="Times New Roman" panose="02020603050405020304" pitchFamily="18" charset="0"/>
                <a:cs typeface="Times New Roman" panose="02020603050405020304" pitchFamily="18" charset="0"/>
              </a:rPr>
              <a:t>Where do you find them?</a:t>
            </a:r>
            <a:endParaRPr lang="en-CH" sz="1800" b="1"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mj-lt"/>
              <a:buAutoNum type="arabicPeriod"/>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Amaranth family: spinach, chard, lamb’s lettuce, amaranth, quinoa, beets and their leafy green tops</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mj-lt"/>
              <a:buAutoNum type="arabicPeriod"/>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Buckwheat family including rhubarb</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mj-lt"/>
              <a:buAutoNum type="arabicPeriod"/>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Seeds; Chia, poppy, sesame, hemp</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mj-lt"/>
              <a:buAutoNum type="arabicPeriod"/>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Most tree nuts: Almonds, especially with skin, cashews, pine nuts</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mj-lt"/>
              <a:buAutoNum type="arabicPeriod"/>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Night Shades /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Solanacea</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Potatoes, aubergines, tomatoes, peppers. Red peppers are low but others are high.</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400" dirty="0"/>
          </a:p>
        </p:txBody>
      </p:sp>
      <p:sp>
        <p:nvSpPr>
          <p:cNvPr id="4" name="Slide Number Placeholder 3"/>
          <p:cNvSpPr>
            <a:spLocks noGrp="1"/>
          </p:cNvSpPr>
          <p:nvPr>
            <p:ph type="sldNum" sz="quarter" idx="5"/>
          </p:nvPr>
        </p:nvSpPr>
        <p:spPr/>
        <p:txBody>
          <a:bodyPr/>
          <a:lstStyle/>
          <a:p>
            <a:fld id="{936DBFD8-8DFD-E440-B6BE-34FF277EA960}" type="slidenum">
              <a:rPr lang="en-US" smtClean="0"/>
              <a:t>5</a:t>
            </a:fld>
            <a:endParaRPr lang="en-US"/>
          </a:p>
        </p:txBody>
      </p:sp>
    </p:spTree>
    <p:extLst>
      <p:ext uri="{BB962C8B-B14F-4D97-AF65-F5344CB8AC3E}">
        <p14:creationId xmlns:p14="http://schemas.microsoft.com/office/powerpoint/2010/main" val="2560493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spcAft>
                <a:spcPts val="600"/>
              </a:spcAft>
              <a:buFont typeface="+mj-lt"/>
              <a:buAutoNum type="arabicPeriod"/>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Beans (including cocoa), teff, wholegrains</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mj-lt"/>
              <a:buAutoNum type="arabicPeriod"/>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Spices such as cinnamon, turmeric, black pepper, ginger, allspice, cumin</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mj-lt"/>
              <a:buAutoNum type="arabicPeriod"/>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Herbs such as parsley and basil</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mj-lt"/>
              <a:buAutoNum type="arabicPeriod"/>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Oxalate producing mould: Aspergillus and Penicillium. These impact wheat flours, dried and fresh fruit.</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600"/>
              </a:spcAft>
              <a:buClrTx/>
              <a:buSzTx/>
              <a:buFont typeface="+mj-lt"/>
              <a:buAutoNum type="arabicPeriod"/>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Star Fruit, blackberries, figs - 500ml of Star Fruit Juice can kill</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mj-lt"/>
              <a:buAutoNum type="arabicPeriod"/>
            </a:pP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36DBFD8-8DFD-E440-B6BE-34FF277EA960}" type="slidenum">
              <a:rPr lang="en-US" smtClean="0"/>
              <a:t>6</a:t>
            </a:fld>
            <a:endParaRPr lang="en-US"/>
          </a:p>
        </p:txBody>
      </p:sp>
    </p:spTree>
    <p:extLst>
      <p:ext uri="{BB962C8B-B14F-4D97-AF65-F5344CB8AC3E}">
        <p14:creationId xmlns:p14="http://schemas.microsoft.com/office/powerpoint/2010/main" val="32809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07000"/>
              </a:lnSpc>
              <a:spcAft>
                <a:spcPts val="800"/>
              </a:spcAft>
            </a:pPr>
            <a:r>
              <a:rPr lang="en-GB" sz="1200" b="1" kern="0" dirty="0">
                <a:effectLst/>
                <a:latin typeface="Calibri" panose="020F0502020204030204" pitchFamily="34" charset="0"/>
                <a:ea typeface="Times New Roman" panose="02020603050405020304" pitchFamily="18" charset="0"/>
                <a:cs typeface="Times New Roman" panose="02020603050405020304" pitchFamily="18" charset="0"/>
              </a:rPr>
              <a:t>Safe level</a:t>
            </a:r>
            <a:endParaRPr lang="en-CH" sz="1200" b="1" kern="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Is there a safe level? 150-200mg per day. To put this in perspective, approximately:</a:t>
            </a:r>
            <a:endParaRPr lang="en-CH"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H"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itchFamily="2"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90g boiled spinach 	= 450mg, more than twice the safe level </a:t>
            </a:r>
            <a:endParaRPr lang="en-CH"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itchFamily="2"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110g sweet potato 	= 120mg</a:t>
            </a:r>
            <a:endParaRPr lang="en-CH"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itchFamily="2"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20g chia seeds 	= 130mg</a:t>
            </a:r>
            <a:endParaRPr lang="en-CH"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Symbol" pitchFamily="2"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½ tsp turmeric	= 25mg</a:t>
            </a:r>
            <a:endParaRPr lang="en-CH"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Symbol" pitchFamily="2"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28g whole almonds	= 120mg</a:t>
            </a:r>
            <a:endParaRPr lang="en-CH"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Symbol" pitchFamily="2"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2 </a:t>
            </a:r>
            <a:r>
              <a:rPr lang="en-GB" sz="1200" dirty="0" err="1">
                <a:effectLst/>
                <a:latin typeface="Arial" panose="020B0604020202020204" pitchFamily="34" charset="0"/>
                <a:ea typeface="Times New Roman" panose="02020603050405020304" pitchFamily="18" charset="0"/>
                <a:cs typeface="Times New Roman" panose="02020603050405020304" pitchFamily="18" charset="0"/>
              </a:rPr>
              <a:t>tbsps</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cocoa	= 80mg</a:t>
            </a:r>
            <a:endParaRPr lang="en-CH"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36DBFD8-8DFD-E440-B6BE-34FF277EA960}" type="slidenum">
              <a:rPr lang="en-US" smtClean="0"/>
              <a:t>7</a:t>
            </a:fld>
            <a:endParaRPr lang="en-US"/>
          </a:p>
        </p:txBody>
      </p:sp>
    </p:spTree>
    <p:extLst>
      <p:ext uri="{BB962C8B-B14F-4D97-AF65-F5344CB8AC3E}">
        <p14:creationId xmlns:p14="http://schemas.microsoft.com/office/powerpoint/2010/main" val="142402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07000"/>
              </a:lnSpc>
              <a:spcAft>
                <a:spcPts val="800"/>
              </a:spcAft>
            </a:pPr>
            <a:r>
              <a:rPr lang="en-GB" sz="1800" b="1" kern="0" dirty="0">
                <a:effectLst/>
                <a:latin typeface="Calibri" panose="020F0502020204030204" pitchFamily="34" charset="0"/>
                <a:ea typeface="Times New Roman" panose="02020603050405020304" pitchFamily="18" charset="0"/>
                <a:cs typeface="Times New Roman" panose="02020603050405020304" pitchFamily="18" charset="0"/>
              </a:rPr>
              <a:t>Safer Options:</a:t>
            </a:r>
            <a:endParaRPr lang="en-CH" sz="1800" b="1"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7000"/>
              </a:lnSpc>
              <a:spcAft>
                <a:spcPts val="600"/>
              </a:spcAft>
            </a:pP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Brocoli</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Cauliflower, Rocket, </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7000"/>
              </a:lnSpc>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Mustard greens, Collards, Kale (not curly)</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7000"/>
              </a:lnSpc>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Watercress</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7000"/>
              </a:lnSpc>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Radish</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7000"/>
              </a:lnSpc>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Turnips</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7000"/>
              </a:lnSpc>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White Pepper</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36DBFD8-8DFD-E440-B6BE-34FF277EA960}" type="slidenum">
              <a:rPr lang="en-US" smtClean="0"/>
              <a:t>8</a:t>
            </a:fld>
            <a:endParaRPr lang="en-US"/>
          </a:p>
        </p:txBody>
      </p:sp>
    </p:spTree>
    <p:extLst>
      <p:ext uri="{BB962C8B-B14F-4D97-AF65-F5344CB8AC3E}">
        <p14:creationId xmlns:p14="http://schemas.microsoft.com/office/powerpoint/2010/main" val="3328366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fr-CH" sz="1200" dirty="0">
                <a:solidFill>
                  <a:schemeClr val="tx1"/>
                </a:solidFill>
              </a:rPr>
              <a:t>Oxalate Drivers</a:t>
            </a:r>
          </a:p>
          <a:p>
            <a:pPr marL="457200">
              <a:lnSpc>
                <a:spcPct val="107000"/>
              </a:lnSpc>
              <a:spcAft>
                <a:spcPts val="8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Gastric Bypass</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8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Vitamin C in Excess</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8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Anti-inflammatories; ibuprofen, paracetamol</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8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Ethylene glycol – used in Nando’s sauces</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8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Juices, smoothies, nut milks- break down cell walls releasing more oxalates</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8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Collagen supplements</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8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Glyoxal- anti-microbial product used in cosmetics to create formaldehyde</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8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Oxidative Stress</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07000"/>
              </a:lnSpc>
              <a:spcAft>
                <a:spcPts val="8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Drugs: Lexapro - for anxiety. Oxaliplatin - chemo</a:t>
            </a:r>
            <a:endParaRPr lang="en-CH"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36DBFD8-8DFD-E440-B6BE-34FF277EA960}" type="slidenum">
              <a:rPr lang="en-US" smtClean="0"/>
              <a:t>9</a:t>
            </a:fld>
            <a:endParaRPr lang="en-US"/>
          </a:p>
        </p:txBody>
      </p:sp>
    </p:spTree>
    <p:extLst>
      <p:ext uri="{BB962C8B-B14F-4D97-AF65-F5344CB8AC3E}">
        <p14:creationId xmlns:p14="http://schemas.microsoft.com/office/powerpoint/2010/main" val="4171683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5F0F11-A12F-C841-BBAC-7DBCFDCE049E}" type="datetimeFigureOut">
              <a:rPr lang="en-US" smtClean="0"/>
              <a:t>8/19/24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943CD36-D3B8-DE4A-AEFA-77363E8082A9}" type="slidenum">
              <a:rPr lang="en-US" smtClean="0"/>
              <a:t>‹#›</a:t>
            </a:fld>
            <a:endParaRPr lang="en-US"/>
          </a:p>
        </p:txBody>
      </p:sp>
    </p:spTree>
    <p:extLst>
      <p:ext uri="{BB962C8B-B14F-4D97-AF65-F5344CB8AC3E}">
        <p14:creationId xmlns:p14="http://schemas.microsoft.com/office/powerpoint/2010/main" val="422167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5F0F11-A12F-C841-BBAC-7DBCFDCE049E}" type="datetimeFigureOut">
              <a:rPr lang="en-US" smtClean="0"/>
              <a:t>8/19/24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943CD36-D3B8-DE4A-AEFA-77363E8082A9}" type="slidenum">
              <a:rPr lang="en-US" smtClean="0"/>
              <a:t>‹#›</a:t>
            </a:fld>
            <a:endParaRPr lang="en-US"/>
          </a:p>
        </p:txBody>
      </p:sp>
    </p:spTree>
    <p:extLst>
      <p:ext uri="{BB962C8B-B14F-4D97-AF65-F5344CB8AC3E}">
        <p14:creationId xmlns:p14="http://schemas.microsoft.com/office/powerpoint/2010/main" val="600431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5F0F11-A12F-C841-BBAC-7DBCFDCE049E}" type="datetimeFigureOut">
              <a:rPr lang="en-US" smtClean="0"/>
              <a:t>8/19/24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943CD36-D3B8-DE4A-AEFA-77363E8082A9}" type="slidenum">
              <a:rPr lang="en-US" smtClean="0"/>
              <a:t>‹#›</a:t>
            </a:fld>
            <a:endParaRPr lang="en-US"/>
          </a:p>
        </p:txBody>
      </p:sp>
    </p:spTree>
    <p:extLst>
      <p:ext uri="{BB962C8B-B14F-4D97-AF65-F5344CB8AC3E}">
        <p14:creationId xmlns:p14="http://schemas.microsoft.com/office/powerpoint/2010/main" val="749489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B67D59-F412-B348-9F78-F0935D303F05}" type="datetimeFigureOut">
              <a:rPr lang="en-US" smtClean="0"/>
              <a:t>8/19/24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D5ADC1-A3DF-2548-B496-32CE904742B0}" type="slidenum">
              <a:rPr lang="en-US" smtClean="0"/>
              <a:t>‹#›</a:t>
            </a:fld>
            <a:endParaRPr lang="en-US"/>
          </a:p>
        </p:txBody>
      </p:sp>
    </p:spTree>
    <p:extLst>
      <p:ext uri="{BB962C8B-B14F-4D97-AF65-F5344CB8AC3E}">
        <p14:creationId xmlns:p14="http://schemas.microsoft.com/office/powerpoint/2010/main" val="3746255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B67D59-F412-B348-9F78-F0935D303F05}" type="datetimeFigureOut">
              <a:rPr lang="en-US" smtClean="0"/>
              <a:t>8/19/24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D5ADC1-A3DF-2548-B496-32CE904742B0}" type="slidenum">
              <a:rPr lang="en-US" smtClean="0"/>
              <a:t>‹#›</a:t>
            </a:fld>
            <a:endParaRPr lang="en-US"/>
          </a:p>
        </p:txBody>
      </p:sp>
    </p:spTree>
    <p:extLst>
      <p:ext uri="{BB962C8B-B14F-4D97-AF65-F5344CB8AC3E}">
        <p14:creationId xmlns:p14="http://schemas.microsoft.com/office/powerpoint/2010/main" val="3767803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B67D59-F412-B348-9F78-F0935D303F05}" type="datetimeFigureOut">
              <a:rPr lang="en-US" smtClean="0"/>
              <a:t>8/19/24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D5ADC1-A3DF-2548-B496-32CE904742B0}" type="slidenum">
              <a:rPr lang="en-US" smtClean="0"/>
              <a:t>‹#›</a:t>
            </a:fld>
            <a:endParaRPr lang="en-US"/>
          </a:p>
        </p:txBody>
      </p:sp>
    </p:spTree>
    <p:extLst>
      <p:ext uri="{BB962C8B-B14F-4D97-AF65-F5344CB8AC3E}">
        <p14:creationId xmlns:p14="http://schemas.microsoft.com/office/powerpoint/2010/main" val="966323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FB67D59-F412-B348-9F78-F0935D303F05}" type="datetimeFigureOut">
              <a:rPr lang="en-US" smtClean="0"/>
              <a:t>8/19/24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BD5ADC1-A3DF-2548-B496-32CE904742B0}" type="slidenum">
              <a:rPr lang="en-US" smtClean="0"/>
              <a:t>‹#›</a:t>
            </a:fld>
            <a:endParaRPr lang="en-US"/>
          </a:p>
        </p:txBody>
      </p:sp>
    </p:spTree>
    <p:extLst>
      <p:ext uri="{BB962C8B-B14F-4D97-AF65-F5344CB8AC3E}">
        <p14:creationId xmlns:p14="http://schemas.microsoft.com/office/powerpoint/2010/main" val="2026146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FB67D59-F412-B348-9F78-F0935D303F05}" type="datetimeFigureOut">
              <a:rPr lang="en-US" smtClean="0"/>
              <a:t>8/19/24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BD5ADC1-A3DF-2548-B496-32CE904742B0}" type="slidenum">
              <a:rPr lang="en-US" smtClean="0"/>
              <a:t>‹#›</a:t>
            </a:fld>
            <a:endParaRPr lang="en-US"/>
          </a:p>
        </p:txBody>
      </p:sp>
    </p:spTree>
    <p:extLst>
      <p:ext uri="{BB962C8B-B14F-4D97-AF65-F5344CB8AC3E}">
        <p14:creationId xmlns:p14="http://schemas.microsoft.com/office/powerpoint/2010/main" val="835404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FB67D59-F412-B348-9F78-F0935D303F05}" type="datetimeFigureOut">
              <a:rPr lang="en-US" smtClean="0"/>
              <a:t>8/19/24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BD5ADC1-A3DF-2548-B496-32CE904742B0}" type="slidenum">
              <a:rPr lang="en-US" smtClean="0"/>
              <a:t>‹#›</a:t>
            </a:fld>
            <a:endParaRPr lang="en-US"/>
          </a:p>
        </p:txBody>
      </p:sp>
    </p:spTree>
    <p:extLst>
      <p:ext uri="{BB962C8B-B14F-4D97-AF65-F5344CB8AC3E}">
        <p14:creationId xmlns:p14="http://schemas.microsoft.com/office/powerpoint/2010/main" val="2995067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FB67D59-F412-B348-9F78-F0935D303F05}" type="datetimeFigureOut">
              <a:rPr lang="en-US" smtClean="0"/>
              <a:t>8/19/24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BD5ADC1-A3DF-2548-B496-32CE904742B0}" type="slidenum">
              <a:rPr lang="en-US" smtClean="0"/>
              <a:t>‹#›</a:t>
            </a:fld>
            <a:endParaRPr lang="en-US"/>
          </a:p>
        </p:txBody>
      </p:sp>
    </p:spTree>
    <p:extLst>
      <p:ext uri="{BB962C8B-B14F-4D97-AF65-F5344CB8AC3E}">
        <p14:creationId xmlns:p14="http://schemas.microsoft.com/office/powerpoint/2010/main" val="3145882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FB67D59-F412-B348-9F78-F0935D303F05}" type="datetimeFigureOut">
              <a:rPr lang="en-US" smtClean="0"/>
              <a:t>8/19/24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BD5ADC1-A3DF-2548-B496-32CE904742B0}" type="slidenum">
              <a:rPr lang="en-US" smtClean="0"/>
              <a:t>‹#›</a:t>
            </a:fld>
            <a:endParaRPr lang="en-US"/>
          </a:p>
        </p:txBody>
      </p:sp>
    </p:spTree>
    <p:extLst>
      <p:ext uri="{BB962C8B-B14F-4D97-AF65-F5344CB8AC3E}">
        <p14:creationId xmlns:p14="http://schemas.microsoft.com/office/powerpoint/2010/main" val="680990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5F0F11-A12F-C841-BBAC-7DBCFDCE049E}" type="datetimeFigureOut">
              <a:rPr lang="en-US" smtClean="0"/>
              <a:t>8/19/24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943CD36-D3B8-DE4A-AEFA-77363E8082A9}" type="slidenum">
              <a:rPr lang="en-US" smtClean="0"/>
              <a:t>‹#›</a:t>
            </a:fld>
            <a:endParaRPr lang="en-US"/>
          </a:p>
        </p:txBody>
      </p:sp>
    </p:spTree>
    <p:extLst>
      <p:ext uri="{BB962C8B-B14F-4D97-AF65-F5344CB8AC3E}">
        <p14:creationId xmlns:p14="http://schemas.microsoft.com/office/powerpoint/2010/main" val="1047388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FB67D59-F412-B348-9F78-F0935D303F05}" type="datetimeFigureOut">
              <a:rPr lang="en-US" smtClean="0"/>
              <a:t>8/19/24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BD5ADC1-A3DF-2548-B496-32CE904742B0}" type="slidenum">
              <a:rPr lang="en-US" smtClean="0"/>
              <a:t>‹#›</a:t>
            </a:fld>
            <a:endParaRPr lang="en-US"/>
          </a:p>
        </p:txBody>
      </p:sp>
    </p:spTree>
    <p:extLst>
      <p:ext uri="{BB962C8B-B14F-4D97-AF65-F5344CB8AC3E}">
        <p14:creationId xmlns:p14="http://schemas.microsoft.com/office/powerpoint/2010/main" val="3313061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B67D59-F412-B348-9F78-F0935D303F05}" type="datetimeFigureOut">
              <a:rPr lang="en-US" smtClean="0"/>
              <a:t>8/19/24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D5ADC1-A3DF-2548-B496-32CE904742B0}" type="slidenum">
              <a:rPr lang="en-US" smtClean="0"/>
              <a:t>‹#›</a:t>
            </a:fld>
            <a:endParaRPr lang="en-US"/>
          </a:p>
        </p:txBody>
      </p:sp>
    </p:spTree>
    <p:extLst>
      <p:ext uri="{BB962C8B-B14F-4D97-AF65-F5344CB8AC3E}">
        <p14:creationId xmlns:p14="http://schemas.microsoft.com/office/powerpoint/2010/main" val="3573293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B67D59-F412-B348-9F78-F0935D303F05}" type="datetimeFigureOut">
              <a:rPr lang="en-US" smtClean="0"/>
              <a:t>8/19/24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D5ADC1-A3DF-2548-B496-32CE904742B0}" type="slidenum">
              <a:rPr lang="en-US" smtClean="0"/>
              <a:t>‹#›</a:t>
            </a:fld>
            <a:endParaRPr lang="en-US"/>
          </a:p>
        </p:txBody>
      </p:sp>
    </p:spTree>
    <p:extLst>
      <p:ext uri="{BB962C8B-B14F-4D97-AF65-F5344CB8AC3E}">
        <p14:creationId xmlns:p14="http://schemas.microsoft.com/office/powerpoint/2010/main" val="3545640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5F0F11-A12F-C841-BBAC-7DBCFDCE049E}" type="datetimeFigureOut">
              <a:rPr lang="en-US" smtClean="0"/>
              <a:t>8/19/24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943CD36-D3B8-DE4A-AEFA-77363E8082A9}" type="slidenum">
              <a:rPr lang="en-US" smtClean="0"/>
              <a:t>‹#›</a:t>
            </a:fld>
            <a:endParaRPr lang="en-US"/>
          </a:p>
        </p:txBody>
      </p:sp>
    </p:spTree>
    <p:extLst>
      <p:ext uri="{BB962C8B-B14F-4D97-AF65-F5344CB8AC3E}">
        <p14:creationId xmlns:p14="http://schemas.microsoft.com/office/powerpoint/2010/main" val="1714713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55F0F11-A12F-C841-BBAC-7DBCFDCE049E}" type="datetimeFigureOut">
              <a:rPr lang="en-US" smtClean="0"/>
              <a:t>8/19/24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943CD36-D3B8-DE4A-AEFA-77363E8082A9}" type="slidenum">
              <a:rPr lang="en-US" smtClean="0"/>
              <a:t>‹#›</a:t>
            </a:fld>
            <a:endParaRPr lang="en-US"/>
          </a:p>
        </p:txBody>
      </p:sp>
    </p:spTree>
    <p:extLst>
      <p:ext uri="{BB962C8B-B14F-4D97-AF65-F5344CB8AC3E}">
        <p14:creationId xmlns:p14="http://schemas.microsoft.com/office/powerpoint/2010/main" val="2955681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55F0F11-A12F-C841-BBAC-7DBCFDCE049E}" type="datetimeFigureOut">
              <a:rPr lang="en-US" smtClean="0"/>
              <a:t>8/19/24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943CD36-D3B8-DE4A-AEFA-77363E8082A9}" type="slidenum">
              <a:rPr lang="en-US" smtClean="0"/>
              <a:t>‹#›</a:t>
            </a:fld>
            <a:endParaRPr lang="en-US"/>
          </a:p>
        </p:txBody>
      </p:sp>
    </p:spTree>
    <p:extLst>
      <p:ext uri="{BB962C8B-B14F-4D97-AF65-F5344CB8AC3E}">
        <p14:creationId xmlns:p14="http://schemas.microsoft.com/office/powerpoint/2010/main" val="436210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55F0F11-A12F-C841-BBAC-7DBCFDCE049E}" type="datetimeFigureOut">
              <a:rPr lang="en-US" smtClean="0"/>
              <a:t>8/19/24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943CD36-D3B8-DE4A-AEFA-77363E8082A9}" type="slidenum">
              <a:rPr lang="en-US" smtClean="0"/>
              <a:t>‹#›</a:t>
            </a:fld>
            <a:endParaRPr lang="en-US"/>
          </a:p>
        </p:txBody>
      </p:sp>
    </p:spTree>
    <p:extLst>
      <p:ext uri="{BB962C8B-B14F-4D97-AF65-F5344CB8AC3E}">
        <p14:creationId xmlns:p14="http://schemas.microsoft.com/office/powerpoint/2010/main" val="3277479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55F0F11-A12F-C841-BBAC-7DBCFDCE049E}" type="datetimeFigureOut">
              <a:rPr lang="en-US" smtClean="0"/>
              <a:t>8/19/24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943CD36-D3B8-DE4A-AEFA-77363E8082A9}" type="slidenum">
              <a:rPr lang="en-US" smtClean="0"/>
              <a:t>‹#›</a:t>
            </a:fld>
            <a:endParaRPr lang="en-US"/>
          </a:p>
        </p:txBody>
      </p:sp>
    </p:spTree>
    <p:extLst>
      <p:ext uri="{BB962C8B-B14F-4D97-AF65-F5344CB8AC3E}">
        <p14:creationId xmlns:p14="http://schemas.microsoft.com/office/powerpoint/2010/main" val="127840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55F0F11-A12F-C841-BBAC-7DBCFDCE049E}" type="datetimeFigureOut">
              <a:rPr lang="en-US" smtClean="0"/>
              <a:t>8/19/24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943CD36-D3B8-DE4A-AEFA-77363E8082A9}" type="slidenum">
              <a:rPr lang="en-US" smtClean="0"/>
              <a:t>‹#›</a:t>
            </a:fld>
            <a:endParaRPr lang="en-US"/>
          </a:p>
        </p:txBody>
      </p:sp>
    </p:spTree>
    <p:extLst>
      <p:ext uri="{BB962C8B-B14F-4D97-AF65-F5344CB8AC3E}">
        <p14:creationId xmlns:p14="http://schemas.microsoft.com/office/powerpoint/2010/main" val="2550967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55F0F11-A12F-C841-BBAC-7DBCFDCE049E}" type="datetimeFigureOut">
              <a:rPr lang="en-US" smtClean="0"/>
              <a:t>8/19/24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943CD36-D3B8-DE4A-AEFA-77363E8082A9}" type="slidenum">
              <a:rPr lang="en-US" smtClean="0"/>
              <a:t>‹#›</a:t>
            </a:fld>
            <a:endParaRPr lang="en-US"/>
          </a:p>
        </p:txBody>
      </p:sp>
    </p:spTree>
    <p:extLst>
      <p:ext uri="{BB962C8B-B14F-4D97-AF65-F5344CB8AC3E}">
        <p14:creationId xmlns:p14="http://schemas.microsoft.com/office/powerpoint/2010/main" val="1632424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100000">
              <a:schemeClr val="bg1"/>
            </a:gs>
          </a:gsLst>
          <a:lin ang="16200000" scaled="0"/>
          <a:tileRect/>
        </a:gradFill>
        <a:effectLst/>
      </p:bgPr>
    </p:bg>
    <p:spTree>
      <p:nvGrpSpPr>
        <p:cNvPr id="1" name=""/>
        <p:cNvGrpSpPr/>
        <p:nvPr/>
      </p:nvGrpSpPr>
      <p:grpSpPr>
        <a:xfrm>
          <a:off x="0" y="0"/>
          <a:ext cx="0" cy="0"/>
          <a:chOff x="0" y="0"/>
          <a:chExt cx="0" cy="0"/>
        </a:xfrm>
      </p:grpSpPr>
      <p:pic>
        <p:nvPicPr>
          <p:cNvPr id="10" name="Picture 9" descr="NoshRocksLine.ai"/>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0385" y="-337675"/>
            <a:ext cx="11175492" cy="3510626"/>
          </a:xfrm>
          <a:prstGeom prst="rect">
            <a:avLst/>
          </a:prstGeom>
        </p:spPr>
      </p:pic>
      <p:sp>
        <p:nvSpPr>
          <p:cNvPr id="2" name="Title Placeholder 1"/>
          <p:cNvSpPr>
            <a:spLocks noGrp="1"/>
          </p:cNvSpPr>
          <p:nvPr>
            <p:ph type="title"/>
          </p:nvPr>
        </p:nvSpPr>
        <p:spPr>
          <a:xfrm>
            <a:off x="2072600" y="826734"/>
            <a:ext cx="6614200" cy="590903"/>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2072600" y="1953010"/>
            <a:ext cx="6614200" cy="377422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descr="NoshRocksFinal.ai"/>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9509" y="5203938"/>
            <a:ext cx="3201567" cy="2376870"/>
          </a:xfrm>
          <a:prstGeom prst="rect">
            <a:avLst/>
          </a:prstGeom>
        </p:spPr>
      </p:pic>
    </p:spTree>
    <p:extLst>
      <p:ext uri="{BB962C8B-B14F-4D97-AF65-F5344CB8AC3E}">
        <p14:creationId xmlns:p14="http://schemas.microsoft.com/office/powerpoint/2010/main" val="3681459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20000"/>
                <a:lumOff val="80000"/>
              </a:schemeClr>
            </a:gs>
            <a:gs pos="100000">
              <a:schemeClr val="bg1"/>
            </a:gs>
          </a:gsLst>
          <a:lin ang="16200000" scaled="0"/>
          <a:tileRect/>
        </a:gradFill>
        <a:effectLst/>
      </p:bgPr>
    </p:bg>
    <p:spTree>
      <p:nvGrpSpPr>
        <p:cNvPr id="1" name=""/>
        <p:cNvGrpSpPr/>
        <p:nvPr/>
      </p:nvGrpSpPr>
      <p:grpSpPr>
        <a:xfrm>
          <a:off x="0" y="0"/>
          <a:ext cx="0" cy="0"/>
          <a:chOff x="0" y="0"/>
          <a:chExt cx="0" cy="0"/>
        </a:xfrm>
      </p:grpSpPr>
      <p:pic>
        <p:nvPicPr>
          <p:cNvPr id="10" name="Picture 9" descr="NoshRocksFinal.ai"/>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33483" y="-1430902"/>
            <a:ext cx="11691398" cy="8679792"/>
          </a:xfrm>
          <a:prstGeom prst="rect">
            <a:avLst/>
          </a:prstGeom>
        </p:spPr>
      </p:pic>
    </p:spTree>
    <p:extLst>
      <p:ext uri="{BB962C8B-B14F-4D97-AF65-F5344CB8AC3E}">
        <p14:creationId xmlns:p14="http://schemas.microsoft.com/office/powerpoint/2010/main" val="3189700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3000" advClick="0" advTm="12000">
        <p15:prstTrans prst="curtains"/>
      </p:transition>
    </mc:Choice>
    <mc:Fallback xmlns="">
      <p:transition spd="slow" advClick="0" advTm="12000">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7712" y="4026584"/>
            <a:ext cx="8846288" cy="2629397"/>
          </a:xfrm>
        </p:spPr>
        <p:txBody>
          <a:bodyPr>
            <a:noAutofit/>
          </a:bodyPr>
          <a:lstStyle/>
          <a:p>
            <a:endParaRPr lang="fr-CH" sz="2400" dirty="0">
              <a:solidFill>
                <a:srgbClr val="000000"/>
              </a:solidFill>
              <a:latin typeface="Rockwell"/>
              <a:cs typeface="Rockwell"/>
            </a:endParaRPr>
          </a:p>
          <a:p>
            <a:r>
              <a:rPr lang="fr-CH" dirty="0" err="1">
                <a:solidFill>
                  <a:srgbClr val="000000"/>
                </a:solidFill>
                <a:latin typeface="Rockwell"/>
                <a:cs typeface="Rockwell"/>
              </a:rPr>
              <a:t>Naturally</a:t>
            </a:r>
            <a:r>
              <a:rPr lang="fr-CH" dirty="0">
                <a:solidFill>
                  <a:srgbClr val="000000"/>
                </a:solidFill>
                <a:latin typeface="Rockwell"/>
                <a:cs typeface="Rockwell"/>
              </a:rPr>
              <a:t> </a:t>
            </a:r>
            <a:r>
              <a:rPr lang="fr-CH" dirty="0" err="1">
                <a:solidFill>
                  <a:srgbClr val="000000"/>
                </a:solidFill>
                <a:latin typeface="Rockwell"/>
                <a:cs typeface="Rockwell"/>
              </a:rPr>
              <a:t>Organic</a:t>
            </a:r>
            <a:r>
              <a:rPr lang="fr-CH" dirty="0">
                <a:solidFill>
                  <a:srgbClr val="000000"/>
                </a:solidFill>
                <a:latin typeface="Rockwell"/>
                <a:cs typeface="Rockwell"/>
              </a:rPr>
              <a:t> Slim &amp; </a:t>
            </a:r>
            <a:r>
              <a:rPr lang="fr-CH" dirty="0" err="1">
                <a:solidFill>
                  <a:srgbClr val="000000"/>
                </a:solidFill>
                <a:latin typeface="Rockwell"/>
                <a:cs typeface="Rockwell"/>
              </a:rPr>
              <a:t>Healthy</a:t>
            </a:r>
            <a:r>
              <a:rPr lang="fr-CH" dirty="0">
                <a:solidFill>
                  <a:srgbClr val="000000"/>
                </a:solidFill>
                <a:latin typeface="Rockwell"/>
                <a:cs typeface="Rockwell"/>
              </a:rPr>
              <a:t>, </a:t>
            </a:r>
          </a:p>
          <a:p>
            <a:r>
              <a:rPr lang="fr-CH" dirty="0" err="1">
                <a:solidFill>
                  <a:srgbClr val="000000"/>
                </a:solidFill>
                <a:latin typeface="Rockwell"/>
                <a:cs typeface="Rockwell"/>
              </a:rPr>
              <a:t>RO’s</a:t>
            </a:r>
            <a:r>
              <a:rPr lang="fr-CH" dirty="0">
                <a:solidFill>
                  <a:srgbClr val="000000"/>
                </a:solidFill>
                <a:latin typeface="Rockwell"/>
                <a:cs typeface="Rockwell"/>
              </a:rPr>
              <a:t> </a:t>
            </a:r>
            <a:r>
              <a:rPr lang="fr-CH" dirty="0" err="1">
                <a:solidFill>
                  <a:srgbClr val="000000"/>
                </a:solidFill>
                <a:latin typeface="Rockwell"/>
                <a:cs typeface="Rockwell"/>
              </a:rPr>
              <a:t>Carb-cutting</a:t>
            </a:r>
            <a:r>
              <a:rPr lang="fr-CH" dirty="0">
                <a:solidFill>
                  <a:srgbClr val="000000"/>
                </a:solidFill>
                <a:latin typeface="Rockwell"/>
                <a:cs typeface="Rockwell"/>
              </a:rPr>
              <a:t> Kick Start: </a:t>
            </a:r>
          </a:p>
          <a:p>
            <a:pPr algn="l"/>
            <a:endParaRPr lang="fr-CH" dirty="0">
              <a:solidFill>
                <a:srgbClr val="000000"/>
              </a:solidFill>
              <a:latin typeface="Rockwell"/>
              <a:cs typeface="Rockwell"/>
            </a:endParaRPr>
          </a:p>
          <a:p>
            <a:r>
              <a:rPr lang="fr-CH" sz="2200" dirty="0">
                <a:solidFill>
                  <a:srgbClr val="000000"/>
                </a:solidFill>
                <a:latin typeface="Rockwell"/>
                <a:cs typeface="Rockwell"/>
              </a:rPr>
              <a:t>RADIANT HEALTH FROM REAL FOOD</a:t>
            </a:r>
          </a:p>
        </p:txBody>
      </p:sp>
    </p:spTree>
    <p:extLst>
      <p:ext uri="{BB962C8B-B14F-4D97-AF65-F5344CB8AC3E}">
        <p14:creationId xmlns:p14="http://schemas.microsoft.com/office/powerpoint/2010/main" val="1739500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4000">
        <p15:prstTrans prst="curtains"/>
      </p:transition>
    </mc:Choice>
    <mc:Fallback xmlns="">
      <p:transition spd="slow" advClick="0"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87929" y="1877786"/>
            <a:ext cx="6150034" cy="3388178"/>
          </a:xfrm>
        </p:spPr>
        <p:txBody>
          <a:bodyPr vert="horz" lIns="91440" tIns="45720" rIns="91440" bIns="45720" rtlCol="0" anchor="ctr">
            <a:normAutofit/>
          </a:bodyPr>
          <a:lstStyle/>
          <a:p>
            <a:pPr defTabSz="914400">
              <a:lnSpc>
                <a:spcPct val="90000"/>
              </a:lnSpc>
            </a:pPr>
            <a:r>
              <a:rPr lang="en-US" sz="4000" dirty="0" err="1">
                <a:solidFill>
                  <a:schemeClr val="tx1"/>
                </a:solidFill>
              </a:rPr>
              <a:t>Diffenbachia</a:t>
            </a:r>
            <a:r>
              <a:rPr lang="en-US" sz="4000" dirty="0">
                <a:solidFill>
                  <a:schemeClr val="tx1"/>
                </a:solidFill>
              </a:rPr>
              <a:t> House Plant</a:t>
            </a:r>
            <a:br>
              <a:rPr lang="en-US" sz="4000" dirty="0">
                <a:solidFill>
                  <a:schemeClr val="tx1"/>
                </a:solidFill>
              </a:rPr>
            </a:br>
            <a:br>
              <a:rPr lang="en-US" sz="4000" dirty="0">
                <a:solidFill>
                  <a:schemeClr val="tx1"/>
                </a:solidFill>
              </a:rPr>
            </a:br>
            <a:r>
              <a:rPr lang="en-US" sz="4000" dirty="0">
                <a:solidFill>
                  <a:schemeClr val="tx1"/>
                </a:solidFill>
              </a:rPr>
              <a:t>Hunters</a:t>
            </a:r>
            <a:endParaRPr lang="en-US" sz="4000" dirty="0"/>
          </a:p>
        </p:txBody>
      </p:sp>
      <p:sp>
        <p:nvSpPr>
          <p:cNvPr id="3" name="TextBox 2">
            <a:extLst>
              <a:ext uri="{FF2B5EF4-FFF2-40B4-BE49-F238E27FC236}">
                <a16:creationId xmlns:a16="http://schemas.microsoft.com/office/drawing/2014/main" id="{87C25F63-9B81-443C-43B7-90156363A05D}"/>
              </a:ext>
            </a:extLst>
          </p:cNvPr>
          <p:cNvSpPr txBox="1"/>
          <p:nvPr/>
        </p:nvSpPr>
        <p:spPr>
          <a:xfrm>
            <a:off x="2008414" y="463325"/>
            <a:ext cx="5529549" cy="769441"/>
          </a:xfrm>
          <a:prstGeom prst="rect">
            <a:avLst/>
          </a:prstGeom>
          <a:noFill/>
        </p:spPr>
        <p:txBody>
          <a:bodyPr wrap="square" rtlCol="0">
            <a:spAutoFit/>
          </a:bodyPr>
          <a:lstStyle/>
          <a:p>
            <a:r>
              <a:rPr lang="en-US" sz="4400" dirty="0">
                <a:latin typeface="+mj-lt"/>
              </a:rPr>
              <a:t>Interesting  Facts</a:t>
            </a:r>
            <a:endParaRPr lang="en-CH" sz="4400" dirty="0">
              <a:latin typeface="+mj-lt"/>
            </a:endParaRPr>
          </a:p>
        </p:txBody>
      </p:sp>
    </p:spTree>
    <p:extLst>
      <p:ext uri="{BB962C8B-B14F-4D97-AF65-F5344CB8AC3E}">
        <p14:creationId xmlns:p14="http://schemas.microsoft.com/office/powerpoint/2010/main" val="1095597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20000">
        <p15:prstTrans prst="curtains"/>
      </p:transition>
    </mc:Choice>
    <mc:Fallback xmlns="">
      <p:transition spd="slow" advClick="0" advTm="2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63054" y="1485900"/>
            <a:ext cx="6427803" cy="4490357"/>
          </a:xfrm>
        </p:spPr>
        <p:txBody>
          <a:bodyPr vert="horz" lIns="91440" tIns="45720" rIns="91440" bIns="45720" rtlCol="0" anchor="ctr">
            <a:normAutofit/>
          </a:bodyPr>
          <a:lstStyle/>
          <a:p>
            <a:pPr>
              <a:lnSpc>
                <a:spcPct val="107000"/>
              </a:lnSpc>
              <a:spcAft>
                <a:spcPts val="600"/>
              </a:spcAft>
            </a:pPr>
            <a:r>
              <a:rPr lang="en-GB" sz="3100" dirty="0">
                <a:latin typeface="Arial" panose="020B0604020202020204" pitchFamily="34" charset="0"/>
                <a:ea typeface="Times New Roman" panose="02020603050405020304" pitchFamily="18" charset="0"/>
                <a:cs typeface="Times New Roman" panose="02020603050405020304" pitchFamily="18" charset="0"/>
              </a:rPr>
              <a:t>P</a:t>
            </a:r>
            <a:r>
              <a:rPr lang="en-GB" sz="3100" dirty="0">
                <a:effectLst/>
                <a:latin typeface="Arial" panose="020B0604020202020204" pitchFamily="34" charset="0"/>
                <a:ea typeface="Times New Roman" panose="02020603050405020304" pitchFamily="18" charset="0"/>
                <a:cs typeface="Times New Roman" panose="02020603050405020304" pitchFamily="18" charset="0"/>
              </a:rPr>
              <a:t>esticide for beekeepers</a:t>
            </a:r>
            <a:br>
              <a:rPr lang="en-CH" sz="3100" dirty="0">
                <a:effectLst/>
                <a:latin typeface="Calibri" panose="020F0502020204030204" pitchFamily="34" charset="0"/>
                <a:ea typeface="Times New Roman" panose="02020603050405020304" pitchFamily="18" charset="0"/>
                <a:cs typeface="Times New Roman" panose="02020603050405020304" pitchFamily="18" charset="0"/>
              </a:rPr>
            </a:br>
            <a:r>
              <a:rPr lang="en-GB" sz="3100" dirty="0">
                <a:effectLst/>
                <a:latin typeface="Arial" panose="020B0604020202020204" pitchFamily="34" charset="0"/>
                <a:ea typeface="Times New Roman" panose="02020603050405020304" pitchFamily="18" charset="0"/>
                <a:cs typeface="Times New Roman" panose="02020603050405020304" pitchFamily="18" charset="0"/>
              </a:rPr>
              <a:t>Stop green veg yellowing</a:t>
            </a:r>
            <a:br>
              <a:rPr lang="en-CH" sz="3100" dirty="0">
                <a:effectLst/>
                <a:latin typeface="Calibri" panose="020F0502020204030204" pitchFamily="34" charset="0"/>
                <a:ea typeface="Times New Roman" panose="02020603050405020304" pitchFamily="18" charset="0"/>
                <a:cs typeface="Times New Roman" panose="02020603050405020304" pitchFamily="18" charset="0"/>
              </a:rPr>
            </a:br>
            <a:r>
              <a:rPr lang="en-GB" sz="3100" dirty="0">
                <a:effectLst/>
                <a:latin typeface="Arial" panose="020B0604020202020204" pitchFamily="34" charset="0"/>
                <a:ea typeface="Times New Roman" panose="02020603050405020304" pitchFamily="18" charset="0"/>
                <a:cs typeface="Times New Roman" panose="02020603050405020304" pitchFamily="18" charset="0"/>
              </a:rPr>
              <a:t>Salts of Lemon</a:t>
            </a:r>
            <a:br>
              <a:rPr lang="en-GB" sz="3100" dirty="0">
                <a:effectLst/>
                <a:latin typeface="Arial" panose="020B0604020202020204" pitchFamily="34" charset="0"/>
                <a:ea typeface="Times New Roman" panose="02020603050405020304" pitchFamily="18" charset="0"/>
                <a:cs typeface="Times New Roman" panose="02020603050405020304" pitchFamily="18" charset="0"/>
              </a:rPr>
            </a:br>
            <a:r>
              <a:rPr lang="en-GB" sz="3100" dirty="0">
                <a:effectLst/>
                <a:latin typeface="Arial" panose="020B0604020202020204" pitchFamily="34" charset="0"/>
                <a:ea typeface="Times New Roman" panose="02020603050405020304" pitchFamily="18" charset="0"/>
                <a:cs typeface="Times New Roman" panose="02020603050405020304" pitchFamily="18" charset="0"/>
              </a:rPr>
              <a:t>Etching &amp; polishing in engraving</a:t>
            </a:r>
            <a:br>
              <a:rPr lang="en-CH" sz="3100" dirty="0">
                <a:effectLst/>
                <a:latin typeface="Calibri" panose="020F0502020204030204" pitchFamily="34" charset="0"/>
                <a:ea typeface="Times New Roman" panose="02020603050405020304" pitchFamily="18" charset="0"/>
                <a:cs typeface="Times New Roman" panose="02020603050405020304" pitchFamily="18" charset="0"/>
              </a:rPr>
            </a:br>
            <a:r>
              <a:rPr lang="en-GB" sz="3100" dirty="0">
                <a:effectLst/>
                <a:latin typeface="Arial" panose="020B0604020202020204" pitchFamily="34" charset="0"/>
                <a:ea typeface="Times New Roman" panose="02020603050405020304" pitchFamily="18" charset="0"/>
                <a:cs typeface="Times New Roman" panose="02020603050405020304" pitchFamily="18" charset="0"/>
              </a:rPr>
              <a:t>Laundry powder</a:t>
            </a:r>
            <a:br>
              <a:rPr lang="en-CH" sz="3100" dirty="0">
                <a:effectLst/>
                <a:latin typeface="Calibri" panose="020F0502020204030204" pitchFamily="34" charset="0"/>
                <a:ea typeface="Times New Roman" panose="02020603050405020304" pitchFamily="18" charset="0"/>
                <a:cs typeface="Times New Roman" panose="02020603050405020304" pitchFamily="18" charset="0"/>
              </a:rPr>
            </a:br>
            <a:r>
              <a:rPr lang="en-GB" sz="3100" dirty="0">
                <a:effectLst/>
                <a:latin typeface="Arial" panose="020B0604020202020204" pitchFamily="34" charset="0"/>
                <a:ea typeface="Times New Roman" panose="02020603050405020304" pitchFamily="18" charset="0"/>
                <a:cs typeface="Times New Roman" panose="02020603050405020304" pitchFamily="18" charset="0"/>
              </a:rPr>
              <a:t>Ethylene glycol</a:t>
            </a:r>
            <a:br>
              <a:rPr lang="en-CH" sz="3100" dirty="0">
                <a:latin typeface="Calibri" panose="020F0502020204030204" pitchFamily="34" charset="0"/>
                <a:ea typeface="Times New Roman" panose="02020603050405020304" pitchFamily="18" charset="0"/>
                <a:cs typeface="Times New Roman" panose="02020603050405020304" pitchFamily="18" charset="0"/>
              </a:rPr>
            </a:br>
            <a:r>
              <a:rPr lang="en-CH" sz="3100" dirty="0">
                <a:latin typeface="Calibri" panose="020F0502020204030204" pitchFamily="34" charset="0"/>
                <a:ea typeface="Times New Roman" panose="02020603050405020304" pitchFamily="18" charset="0"/>
                <a:cs typeface="Times New Roman" panose="02020603050405020304" pitchFamily="18" charset="0"/>
              </a:rPr>
              <a:t>Food and drink flavouring </a:t>
            </a:r>
            <a:br>
              <a:rPr lang="en-CH" sz="3100" dirty="0">
                <a:latin typeface="Calibri" panose="020F0502020204030204" pitchFamily="34" charset="0"/>
                <a:ea typeface="Times New Roman" panose="02020603050405020304" pitchFamily="18" charset="0"/>
                <a:cs typeface="Times New Roman" panose="02020603050405020304" pitchFamily="18" charset="0"/>
              </a:rPr>
            </a:br>
            <a:r>
              <a:rPr lang="en-CH" sz="3100" dirty="0">
                <a:latin typeface="Calibri" panose="020F0502020204030204" pitchFamily="34" charset="0"/>
                <a:ea typeface="Times New Roman" panose="02020603050405020304" pitchFamily="18" charset="0"/>
                <a:cs typeface="Times New Roman" panose="02020603050405020304" pitchFamily="18" charset="0"/>
              </a:rPr>
              <a:t>T</a:t>
            </a:r>
            <a:r>
              <a:rPr lang="en-GB" sz="3100" dirty="0" err="1">
                <a:effectLst/>
                <a:latin typeface="Arial" panose="020B0604020202020204" pitchFamily="34" charset="0"/>
                <a:ea typeface="Times New Roman" panose="02020603050405020304" pitchFamily="18" charset="0"/>
                <a:cs typeface="Times New Roman" panose="02020603050405020304" pitchFamily="18" charset="0"/>
              </a:rPr>
              <a:t>est</a:t>
            </a:r>
            <a:r>
              <a:rPr lang="en-GB" sz="3100" dirty="0">
                <a:effectLst/>
                <a:latin typeface="Arial" panose="020B0604020202020204" pitchFamily="34" charset="0"/>
                <a:ea typeface="Times New Roman" panose="02020603050405020304" pitchFamily="18" charset="0"/>
                <a:cs typeface="Times New Roman" panose="02020603050405020304" pitchFamily="18" charset="0"/>
              </a:rPr>
              <a:t> blood glucose</a:t>
            </a:r>
            <a:endParaRPr lang="en-US" sz="4000" dirty="0"/>
          </a:p>
        </p:txBody>
      </p:sp>
      <p:sp>
        <p:nvSpPr>
          <p:cNvPr id="3" name="TextBox 2">
            <a:extLst>
              <a:ext uri="{FF2B5EF4-FFF2-40B4-BE49-F238E27FC236}">
                <a16:creationId xmlns:a16="http://schemas.microsoft.com/office/drawing/2014/main" id="{6588D807-E8CD-7F5C-7582-5EA9F43B7292}"/>
              </a:ext>
            </a:extLst>
          </p:cNvPr>
          <p:cNvSpPr txBox="1"/>
          <p:nvPr/>
        </p:nvSpPr>
        <p:spPr>
          <a:xfrm>
            <a:off x="1788357" y="497022"/>
            <a:ext cx="6168676" cy="769441"/>
          </a:xfrm>
          <a:prstGeom prst="rect">
            <a:avLst/>
          </a:prstGeom>
          <a:noFill/>
        </p:spPr>
        <p:txBody>
          <a:bodyPr wrap="none" rtlCol="0">
            <a:spAutoFit/>
          </a:bodyPr>
          <a:lstStyle/>
          <a:p>
            <a:r>
              <a:rPr lang="en-US" sz="4400" dirty="0">
                <a:latin typeface="+mj-lt"/>
              </a:rPr>
              <a:t>Human Use of Oxalates</a:t>
            </a:r>
            <a:endParaRPr lang="en-CH" sz="4400" dirty="0">
              <a:latin typeface="+mj-lt"/>
            </a:endParaRPr>
          </a:p>
        </p:txBody>
      </p:sp>
    </p:spTree>
    <p:extLst>
      <p:ext uri="{BB962C8B-B14F-4D97-AF65-F5344CB8AC3E}">
        <p14:creationId xmlns:p14="http://schemas.microsoft.com/office/powerpoint/2010/main" val="1810136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20000">
        <p15:prstTrans prst="curtains"/>
      </p:transition>
    </mc:Choice>
    <mc:Fallback xmlns="">
      <p:transition spd="slow" advClick="0" advTm="2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9782" y="2057399"/>
            <a:ext cx="7505376" cy="3602203"/>
          </a:xfrm>
        </p:spPr>
        <p:txBody>
          <a:bodyPr vert="horz" lIns="91440" tIns="45720" rIns="91440" bIns="45720" rtlCol="0" anchor="ctr">
            <a:normAutofit/>
          </a:bodyPr>
          <a:lstStyle/>
          <a:p>
            <a:pPr>
              <a:lnSpc>
                <a:spcPct val="107000"/>
              </a:lnSpc>
              <a:spcAft>
                <a:spcPts val="600"/>
              </a:spcAft>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Adopt a low-oxalate diet - gradually</a:t>
            </a:r>
            <a:br>
              <a:rPr lang="en-CH" sz="2800" dirty="0">
                <a:effectLst/>
                <a:latin typeface="Calibri" panose="020F0502020204030204" pitchFamily="34" charset="0"/>
                <a:ea typeface="Times New Roman" panose="02020603050405020304" pitchFamily="18" charset="0"/>
                <a:cs typeface="Times New Roman" panose="02020603050405020304" pitchFamily="18" charset="0"/>
              </a:rPr>
            </a:br>
            <a:r>
              <a:rPr lang="en-GB" sz="2800" dirty="0">
                <a:effectLst/>
                <a:latin typeface="Arial" panose="020B0604020202020204" pitchFamily="34" charset="0"/>
                <a:ea typeface="Times New Roman" panose="02020603050405020304" pitchFamily="18" charset="0"/>
                <a:cs typeface="Times New Roman" panose="02020603050405020304" pitchFamily="18" charset="0"/>
              </a:rPr>
              <a:t>Avoid the Pre-cursors</a:t>
            </a:r>
            <a:br>
              <a:rPr lang="en-CH" sz="2800" dirty="0">
                <a:effectLst/>
                <a:latin typeface="Calibri" panose="020F0502020204030204" pitchFamily="34" charset="0"/>
                <a:ea typeface="Times New Roman" panose="02020603050405020304" pitchFamily="18" charset="0"/>
                <a:cs typeface="Times New Roman" panose="02020603050405020304" pitchFamily="18" charset="0"/>
              </a:rPr>
            </a:br>
            <a:r>
              <a:rPr lang="en-GB" sz="2800" dirty="0">
                <a:effectLst/>
                <a:latin typeface="Arial" panose="020B0604020202020204" pitchFamily="34" charset="0"/>
                <a:ea typeface="Times New Roman" panose="02020603050405020304" pitchFamily="18" charset="0"/>
                <a:cs typeface="Times New Roman" panose="02020603050405020304" pitchFamily="18" charset="0"/>
              </a:rPr>
              <a:t>Saunas</a:t>
            </a:r>
            <a:br>
              <a:rPr lang="en-CH" sz="2800" dirty="0">
                <a:effectLst/>
                <a:latin typeface="Calibri" panose="020F0502020204030204" pitchFamily="34" charset="0"/>
                <a:ea typeface="Times New Roman" panose="02020603050405020304" pitchFamily="18" charset="0"/>
                <a:cs typeface="Times New Roman" panose="02020603050405020304" pitchFamily="18" charset="0"/>
              </a:rPr>
            </a:br>
            <a:r>
              <a:rPr lang="en-GB" sz="2800" dirty="0">
                <a:effectLst/>
                <a:latin typeface="Arial" panose="020B0604020202020204" pitchFamily="34" charset="0"/>
                <a:ea typeface="Times New Roman" panose="02020603050405020304" pitchFamily="18" charset="0"/>
                <a:cs typeface="Times New Roman" panose="02020603050405020304" pitchFamily="18" charset="0"/>
              </a:rPr>
              <a:t>Cold Therapy</a:t>
            </a:r>
            <a:br>
              <a:rPr lang="en-CH" sz="2800" dirty="0">
                <a:effectLst/>
                <a:latin typeface="Calibri" panose="020F0502020204030204" pitchFamily="34" charset="0"/>
                <a:ea typeface="Times New Roman" panose="02020603050405020304" pitchFamily="18" charset="0"/>
                <a:cs typeface="Times New Roman" panose="02020603050405020304" pitchFamily="18" charset="0"/>
              </a:rPr>
            </a:br>
            <a:r>
              <a:rPr lang="en-GB" sz="2800" dirty="0">
                <a:effectLst/>
                <a:latin typeface="Arial" panose="020B0604020202020204" pitchFamily="34" charset="0"/>
                <a:ea typeface="Times New Roman" panose="02020603050405020304" pitchFamily="18" charset="0"/>
                <a:cs typeface="Times New Roman" panose="02020603050405020304" pitchFamily="18" charset="0"/>
              </a:rPr>
              <a:t>Mineral Supplements – calcium, potassium, magnesium, salt</a:t>
            </a:r>
            <a:br>
              <a:rPr lang="en-CH"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4000" dirty="0"/>
          </a:p>
        </p:txBody>
      </p:sp>
      <p:pic>
        <p:nvPicPr>
          <p:cNvPr id="8" name="Picture 7" descr="A person and person running&#10;&#10;Description automatically generated">
            <a:extLst>
              <a:ext uri="{FF2B5EF4-FFF2-40B4-BE49-F238E27FC236}">
                <a16:creationId xmlns:a16="http://schemas.microsoft.com/office/drawing/2014/main" id="{79A597BC-E1F7-834D-994F-FB0CC42A5841}"/>
              </a:ext>
            </a:extLst>
          </p:cNvPr>
          <p:cNvPicPr>
            <a:picLocks noChangeAspect="1"/>
          </p:cNvPicPr>
          <p:nvPr/>
        </p:nvPicPr>
        <p:blipFill>
          <a:blip r:embed="rId3"/>
          <a:stretch>
            <a:fillRect/>
          </a:stretch>
        </p:blipFill>
        <p:spPr>
          <a:xfrm>
            <a:off x="5157432" y="4435713"/>
            <a:ext cx="3108729" cy="2068718"/>
          </a:xfrm>
          <a:prstGeom prst="rect">
            <a:avLst/>
          </a:prstGeom>
        </p:spPr>
      </p:pic>
      <p:sp>
        <p:nvSpPr>
          <p:cNvPr id="3" name="TextBox 2">
            <a:extLst>
              <a:ext uri="{FF2B5EF4-FFF2-40B4-BE49-F238E27FC236}">
                <a16:creationId xmlns:a16="http://schemas.microsoft.com/office/drawing/2014/main" id="{87DA5808-80F9-327E-14CD-EC3D4B6287D5}"/>
              </a:ext>
            </a:extLst>
          </p:cNvPr>
          <p:cNvSpPr txBox="1"/>
          <p:nvPr/>
        </p:nvSpPr>
        <p:spPr>
          <a:xfrm>
            <a:off x="2007424" y="489179"/>
            <a:ext cx="2622000" cy="769441"/>
          </a:xfrm>
          <a:prstGeom prst="rect">
            <a:avLst/>
          </a:prstGeom>
          <a:noFill/>
        </p:spPr>
        <p:txBody>
          <a:bodyPr wrap="none" rtlCol="0">
            <a:spAutoFit/>
          </a:bodyPr>
          <a:lstStyle/>
          <a:p>
            <a:r>
              <a:rPr lang="en-US" sz="4400" dirty="0">
                <a:latin typeface="+mj-lt"/>
              </a:rPr>
              <a:t>Recovery</a:t>
            </a:r>
            <a:endParaRPr lang="en-CH" sz="4400" dirty="0">
              <a:latin typeface="+mj-lt"/>
            </a:endParaRPr>
          </a:p>
        </p:txBody>
      </p:sp>
    </p:spTree>
    <p:extLst>
      <p:ext uri="{BB962C8B-B14F-4D97-AF65-F5344CB8AC3E}">
        <p14:creationId xmlns:p14="http://schemas.microsoft.com/office/powerpoint/2010/main" val="3286568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20000">
        <p15:prstTrans prst="curtains"/>
      </p:transition>
    </mc:Choice>
    <mc:Fallback xmlns="">
      <p:transition spd="slow" advClick="0" advTm="2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1053" y="219004"/>
            <a:ext cx="6737523" cy="952504"/>
          </a:xfrm>
        </p:spPr>
        <p:txBody>
          <a:bodyPr/>
          <a:lstStyle/>
          <a:p>
            <a:r>
              <a:rPr lang="en-US" b="1" dirty="0"/>
              <a:t>            Summary</a:t>
            </a:r>
          </a:p>
        </p:txBody>
      </p:sp>
      <p:sp>
        <p:nvSpPr>
          <p:cNvPr id="3" name="TextBox 2">
            <a:extLst>
              <a:ext uri="{FF2B5EF4-FFF2-40B4-BE49-F238E27FC236}">
                <a16:creationId xmlns:a16="http://schemas.microsoft.com/office/drawing/2014/main" id="{BE391612-0B82-4E84-7380-8514F2AB3B23}"/>
              </a:ext>
            </a:extLst>
          </p:cNvPr>
          <p:cNvSpPr txBox="1"/>
          <p:nvPr/>
        </p:nvSpPr>
        <p:spPr>
          <a:xfrm>
            <a:off x="1811053" y="3703062"/>
            <a:ext cx="704039" cy="954107"/>
          </a:xfrm>
          <a:prstGeom prst="rect">
            <a:avLst/>
          </a:prstGeom>
          <a:noFill/>
        </p:spPr>
        <p:txBody>
          <a:bodyPr wrap="none" rtlCol="0" anchor="ctr">
            <a:spAutoFit/>
          </a:bodyPr>
          <a:lstStyle/>
          <a:p>
            <a:pPr marL="514350" indent="-514350">
              <a:buAutoNum type="arabicPeriod"/>
            </a:pPr>
            <a:endParaRPr lang="en-CH" sz="2800" dirty="0"/>
          </a:p>
          <a:p>
            <a:pPr marL="514350" indent="-514350">
              <a:buAutoNum type="arabicPeriod"/>
            </a:pPr>
            <a:endParaRPr lang="en-CH" sz="2800" dirty="0"/>
          </a:p>
        </p:txBody>
      </p:sp>
      <p:sp>
        <p:nvSpPr>
          <p:cNvPr id="4" name="TextBox 3">
            <a:extLst>
              <a:ext uri="{FF2B5EF4-FFF2-40B4-BE49-F238E27FC236}">
                <a16:creationId xmlns:a16="http://schemas.microsoft.com/office/drawing/2014/main" id="{D5A3D8B9-10F0-33D9-1279-84543CF3C5CC}"/>
              </a:ext>
            </a:extLst>
          </p:cNvPr>
          <p:cNvSpPr txBox="1"/>
          <p:nvPr/>
        </p:nvSpPr>
        <p:spPr>
          <a:xfrm>
            <a:off x="1811053" y="2309379"/>
            <a:ext cx="6041571" cy="2787366"/>
          </a:xfrm>
          <a:prstGeom prst="rect">
            <a:avLst/>
          </a:prstGeom>
          <a:noFill/>
        </p:spPr>
        <p:txBody>
          <a:bodyPr wrap="square" rtlCol="0">
            <a:spAutoFit/>
          </a:bodyPr>
          <a:lstStyle/>
          <a:p>
            <a:pPr>
              <a:lnSpc>
                <a:spcPct val="107000"/>
              </a:lnSpc>
              <a:spcAft>
                <a:spcPts val="800"/>
              </a:spcAft>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Slow and easy</a:t>
            </a:r>
          </a:p>
          <a:p>
            <a:pPr>
              <a:lnSpc>
                <a:spcPct val="107000"/>
              </a:lnSpc>
              <a:spcAft>
                <a:spcPts val="800"/>
              </a:spcAft>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Sally Norton’s book</a:t>
            </a:r>
          </a:p>
          <a:p>
            <a:pPr>
              <a:lnSpc>
                <a:spcPct val="107000"/>
              </a:lnSpc>
              <a:spcAft>
                <a:spcPts val="800"/>
              </a:spcAft>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Anthony Chaffee </a:t>
            </a:r>
          </a:p>
          <a:p>
            <a:pPr>
              <a:lnSpc>
                <a:spcPct val="107000"/>
              </a:lnSpc>
              <a:spcAft>
                <a:spcPts val="800"/>
              </a:spcAft>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Richard Smith of Keto Pro </a:t>
            </a:r>
            <a:endParaRPr lang="en-CH"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You are unique - do your own research</a:t>
            </a:r>
            <a:endParaRPr lang="en-CH"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4937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6000">
        <p15:prstTrans prst="curtains"/>
      </p:transition>
    </mc:Choice>
    <mc:Fallback xmlns="">
      <p:transition spd="slow" advClick="0" advTm="16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7836" y="4559523"/>
            <a:ext cx="8176104" cy="1236440"/>
          </a:xfrm>
          <a:noFill/>
        </p:spPr>
        <p:txBody>
          <a:bodyPr vert="horz" lIns="91440" tIns="45720" rIns="91440" bIns="45720" rtlCol="0">
            <a:normAutofit/>
          </a:bodyPr>
          <a:lstStyle/>
          <a:p>
            <a:pPr algn="ctr" defTabSz="914400"/>
            <a:r>
              <a:rPr lang="en-US" sz="4800" kern="1200" dirty="0">
                <a:latin typeface="+mj-lt"/>
                <a:ea typeface="+mj-ea"/>
                <a:cs typeface="+mj-cs"/>
              </a:rPr>
              <a:t>Q &amp; A</a:t>
            </a:r>
          </a:p>
        </p:txBody>
      </p:sp>
      <p:pic>
        <p:nvPicPr>
          <p:cNvPr id="5" name="Picture 4">
            <a:extLst>
              <a:ext uri="{FF2B5EF4-FFF2-40B4-BE49-F238E27FC236}">
                <a16:creationId xmlns:a16="http://schemas.microsoft.com/office/drawing/2014/main" id="{EA615CDB-4203-834C-AD60-66E957683796}"/>
              </a:ext>
            </a:extLst>
          </p:cNvPr>
          <p:cNvPicPr>
            <a:picLocks noChangeAspect="1"/>
          </p:cNvPicPr>
          <p:nvPr/>
        </p:nvPicPr>
        <p:blipFill rotWithShape="1">
          <a:blip r:embed="rId3"/>
          <a:srcRect l="9595" r="14375" b="-1"/>
          <a:stretch/>
        </p:blipFill>
        <p:spPr>
          <a:xfrm>
            <a:off x="20" y="1"/>
            <a:ext cx="9143979" cy="4239482"/>
          </a:xfrm>
          <a:prstGeom prst="rect">
            <a:avLst/>
          </a:prstGeom>
        </p:spPr>
      </p:pic>
    </p:spTree>
    <p:extLst>
      <p:ext uri="{BB962C8B-B14F-4D97-AF65-F5344CB8AC3E}">
        <p14:creationId xmlns:p14="http://schemas.microsoft.com/office/powerpoint/2010/main" val="857593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20000">
        <p15:prstTrans prst="curtains"/>
      </p:transition>
    </mc:Choice>
    <mc:Fallback xmlns="">
      <p:transition spd="slow" advClick="0" advTm="2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27072" y="2502419"/>
            <a:ext cx="4816908" cy="2889114"/>
          </a:xfrm>
        </p:spPr>
        <p:txBody>
          <a:bodyPr vert="horz" lIns="91440" tIns="45720" rIns="91440" bIns="45720" rtlCol="0" anchor="ctr">
            <a:normAutofit/>
          </a:bodyPr>
          <a:lstStyle/>
          <a:p>
            <a:pPr defTabSz="914400"/>
            <a:r>
              <a:rPr lang="en-US" sz="4400" kern="1200" dirty="0">
                <a:latin typeface="+mj-lt"/>
                <a:ea typeface="+mj-ea"/>
                <a:cs typeface="+mj-cs"/>
              </a:rPr>
              <a:t>Oxalate Awareness</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9ECF1A9-3981-624B-B6E1-9E4DB7FF79CA}"/>
              </a:ext>
            </a:extLst>
          </p:cNvPr>
          <p:cNvPicPr>
            <a:picLocks noChangeAspect="1"/>
          </p:cNvPicPr>
          <p:nvPr/>
        </p:nvPicPr>
        <p:blipFill rotWithShape="1">
          <a:blip r:embed="rId3"/>
          <a:srcRect l="10477" r="23643"/>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3634038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000" advClick="0" advTm="16000">
        <p15:prstTrans prst="curtains"/>
      </p:transition>
    </mc:Choice>
    <mc:Fallback xmlns="">
      <p:transition spd="slow" advClick="0" advTm="16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544052-3772-DA40-E36D-D7A578A566A9}"/>
              </a:ext>
            </a:extLst>
          </p:cNvPr>
          <p:cNvSpPr txBox="1"/>
          <p:nvPr/>
        </p:nvSpPr>
        <p:spPr>
          <a:xfrm>
            <a:off x="2558844" y="296040"/>
            <a:ext cx="4702698" cy="1046440"/>
          </a:xfrm>
          <a:prstGeom prst="rect">
            <a:avLst/>
          </a:prstGeom>
          <a:noFill/>
        </p:spPr>
        <p:txBody>
          <a:bodyPr wrap="none" rtlCol="0">
            <a:spAutoFit/>
          </a:bodyPr>
          <a:lstStyle/>
          <a:p>
            <a:r>
              <a:rPr lang="en-US" sz="4400" dirty="0">
                <a:latin typeface="+mj-lt"/>
              </a:rPr>
              <a:t>Picture of Health?</a:t>
            </a:r>
            <a:br>
              <a:rPr lang="en-US" sz="1800" dirty="0"/>
            </a:br>
            <a:endParaRPr lang="en-CH" dirty="0"/>
          </a:p>
        </p:txBody>
      </p:sp>
      <p:pic>
        <p:nvPicPr>
          <p:cNvPr id="6" name="Picture 5" descr="A bunch of food on a table&#10;&#10;Description automatically generated">
            <a:extLst>
              <a:ext uri="{FF2B5EF4-FFF2-40B4-BE49-F238E27FC236}">
                <a16:creationId xmlns:a16="http://schemas.microsoft.com/office/drawing/2014/main" id="{4F07509E-72BC-E8F9-6FD9-9C27CC9E9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2662" y="1701711"/>
            <a:ext cx="6003026" cy="4001072"/>
          </a:xfrm>
          <a:prstGeom prst="rect">
            <a:avLst/>
          </a:prstGeom>
        </p:spPr>
      </p:pic>
    </p:spTree>
    <p:extLst>
      <p:ext uri="{BB962C8B-B14F-4D97-AF65-F5344CB8AC3E}">
        <p14:creationId xmlns:p14="http://schemas.microsoft.com/office/powerpoint/2010/main" val="3064128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6000">
        <p15:prstTrans prst="curtains"/>
      </p:transition>
    </mc:Choice>
    <mc:Fallback xmlns="">
      <p:transition spd="slow" advClick="0" advTm="16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7014" y="1663700"/>
            <a:ext cx="6041571" cy="3790042"/>
          </a:xfrm>
          <a:noFill/>
        </p:spPr>
        <p:txBody>
          <a:bodyPr anchor="t">
            <a:noAutofit/>
          </a:bodyPr>
          <a:lstStyle/>
          <a:p>
            <a:pPr>
              <a:spcBef>
                <a:spcPts val="100"/>
              </a:spcBef>
              <a:spcAft>
                <a:spcPts val="100"/>
              </a:spcAft>
            </a:pPr>
            <a:r>
              <a:rPr lang="en-US" sz="2800" dirty="0"/>
              <a:t>Hair &amp; nail breakages, skin issues</a:t>
            </a:r>
            <a:br>
              <a:rPr lang="en-US" sz="2800" dirty="0"/>
            </a:br>
            <a:r>
              <a:rPr lang="en-US" sz="2800" dirty="0"/>
              <a:t>Deplete Minerals</a:t>
            </a:r>
            <a:br>
              <a:rPr lang="en-US" sz="2800" dirty="0"/>
            </a:br>
            <a:r>
              <a:rPr lang="en-US" sz="2800" dirty="0"/>
              <a:t>Kidney issues</a:t>
            </a:r>
            <a:br>
              <a:rPr lang="en-US" sz="2800" dirty="0"/>
            </a:br>
            <a:r>
              <a:rPr lang="en-US" sz="2800" dirty="0"/>
              <a:t>Joint &amp; muscle pain</a:t>
            </a:r>
            <a:br>
              <a:rPr lang="en-US" sz="2800" dirty="0"/>
            </a:br>
            <a:r>
              <a:rPr lang="en-US" sz="2800" dirty="0"/>
              <a:t>Indigestion</a:t>
            </a:r>
            <a:br>
              <a:rPr lang="en-US" sz="2800" dirty="0"/>
            </a:br>
            <a:r>
              <a:rPr lang="en-US" sz="2800" dirty="0"/>
              <a:t>Fatigue</a:t>
            </a:r>
            <a:br>
              <a:rPr lang="en-US" sz="2800" dirty="0"/>
            </a:br>
            <a:r>
              <a:rPr lang="en-US" sz="2800" dirty="0"/>
              <a:t>Genital and urinary</a:t>
            </a:r>
            <a:br>
              <a:rPr lang="en-US" sz="2800" dirty="0"/>
            </a:br>
            <a:r>
              <a:rPr lang="en-US" sz="2800" dirty="0"/>
              <a:t>Cardiovascular disease</a:t>
            </a:r>
            <a:br>
              <a:rPr lang="en-US" sz="2800" dirty="0"/>
            </a:br>
            <a:r>
              <a:rPr lang="en-US" sz="2800" dirty="0"/>
              <a:t>Cancer</a:t>
            </a:r>
          </a:p>
        </p:txBody>
      </p:sp>
      <p:sp>
        <p:nvSpPr>
          <p:cNvPr id="3" name="TextBox 2">
            <a:extLst>
              <a:ext uri="{FF2B5EF4-FFF2-40B4-BE49-F238E27FC236}">
                <a16:creationId xmlns:a16="http://schemas.microsoft.com/office/drawing/2014/main" id="{9D24BEBB-3494-BEF2-A086-998D7EC1A035}"/>
              </a:ext>
            </a:extLst>
          </p:cNvPr>
          <p:cNvSpPr txBox="1"/>
          <p:nvPr/>
        </p:nvSpPr>
        <p:spPr>
          <a:xfrm>
            <a:off x="2694213" y="501517"/>
            <a:ext cx="4427943" cy="769441"/>
          </a:xfrm>
          <a:prstGeom prst="rect">
            <a:avLst/>
          </a:prstGeom>
          <a:noFill/>
        </p:spPr>
        <p:txBody>
          <a:bodyPr wrap="none" rtlCol="0">
            <a:spAutoFit/>
          </a:bodyPr>
          <a:lstStyle/>
          <a:p>
            <a:r>
              <a:rPr lang="en-GB" sz="4400" dirty="0">
                <a:latin typeface="Calibri" panose="020F0502020204030204" pitchFamily="34" charset="0"/>
                <a:ea typeface="Times New Roman" panose="02020603050405020304" pitchFamily="18" charset="0"/>
                <a:cs typeface="Times New Roman" panose="02020603050405020304" pitchFamily="18" charset="0"/>
              </a:rPr>
              <a:t>H</a:t>
            </a:r>
            <a:r>
              <a:rPr lang="en-GB" sz="4400" dirty="0">
                <a:effectLst/>
                <a:latin typeface="Calibri" panose="020F0502020204030204" pitchFamily="34" charset="0"/>
                <a:ea typeface="Times New Roman" panose="02020603050405020304" pitchFamily="18" charset="0"/>
                <a:cs typeface="Times New Roman" panose="02020603050405020304" pitchFamily="18" charset="0"/>
              </a:rPr>
              <a:t>ealth </a:t>
            </a:r>
            <a:r>
              <a:rPr lang="en-GB" sz="4400" dirty="0">
                <a:latin typeface="Calibri" panose="020F0502020204030204" pitchFamily="34" charset="0"/>
                <a:ea typeface="Times New Roman" panose="02020603050405020304" pitchFamily="18" charset="0"/>
                <a:cs typeface="Times New Roman" panose="02020603050405020304" pitchFamily="18" charset="0"/>
              </a:rPr>
              <a:t>C</a:t>
            </a:r>
            <a:r>
              <a:rPr lang="en-GB" sz="4400" dirty="0">
                <a:effectLst/>
                <a:latin typeface="Calibri" panose="020F0502020204030204" pitchFamily="34" charset="0"/>
                <a:ea typeface="Times New Roman" panose="02020603050405020304" pitchFamily="18" charset="0"/>
                <a:cs typeface="Times New Roman" panose="02020603050405020304" pitchFamily="18" charset="0"/>
              </a:rPr>
              <a:t>hallenges </a:t>
            </a:r>
            <a:endParaRPr lang="en-CH" sz="4400" dirty="0">
              <a:latin typeface="+mj-lt"/>
            </a:endParaRPr>
          </a:p>
        </p:txBody>
      </p:sp>
    </p:spTree>
    <p:extLst>
      <p:ext uri="{BB962C8B-B14F-4D97-AF65-F5344CB8AC3E}">
        <p14:creationId xmlns:p14="http://schemas.microsoft.com/office/powerpoint/2010/main" val="2949957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6000">
        <p15:prstTrans prst="curtains"/>
      </p:transition>
    </mc:Choice>
    <mc:Fallback xmlns="">
      <p:transition spd="slow" advClick="0" advTm="16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24A327-3116-B02A-71D0-7B21FD29EBA1}"/>
              </a:ext>
            </a:extLst>
          </p:cNvPr>
          <p:cNvSpPr txBox="1"/>
          <p:nvPr/>
        </p:nvSpPr>
        <p:spPr>
          <a:xfrm>
            <a:off x="1779815" y="452148"/>
            <a:ext cx="5584370" cy="769441"/>
          </a:xfrm>
          <a:prstGeom prst="rect">
            <a:avLst/>
          </a:prstGeom>
          <a:noFill/>
        </p:spPr>
        <p:txBody>
          <a:bodyPr wrap="square">
            <a:spAutoFit/>
          </a:bodyPr>
          <a:lstStyle/>
          <a:p>
            <a:r>
              <a:rPr lang="en-GB" sz="4400" dirty="0">
                <a:effectLst/>
                <a:latin typeface="Calibri" panose="020F0502020204030204" pitchFamily="34" charset="0"/>
                <a:ea typeface="Times New Roman" panose="02020603050405020304" pitchFamily="18" charset="0"/>
                <a:cs typeface="Times New Roman" panose="02020603050405020304" pitchFamily="18" charset="0"/>
              </a:rPr>
              <a:t>			Where?</a:t>
            </a:r>
            <a:r>
              <a:rPr lang="en-CH" sz="4400" dirty="0">
                <a:effectLst/>
              </a:rPr>
              <a:t> </a:t>
            </a:r>
            <a:endParaRPr lang="en-CH" sz="4400" dirty="0"/>
          </a:p>
        </p:txBody>
      </p:sp>
      <p:sp>
        <p:nvSpPr>
          <p:cNvPr id="7" name="TextBox 6">
            <a:extLst>
              <a:ext uri="{FF2B5EF4-FFF2-40B4-BE49-F238E27FC236}">
                <a16:creationId xmlns:a16="http://schemas.microsoft.com/office/drawing/2014/main" id="{27A38A77-F424-01DF-AFC0-9952B8DC3833}"/>
              </a:ext>
            </a:extLst>
          </p:cNvPr>
          <p:cNvSpPr txBox="1"/>
          <p:nvPr/>
        </p:nvSpPr>
        <p:spPr>
          <a:xfrm>
            <a:off x="1779815" y="2093153"/>
            <a:ext cx="5584370" cy="2671693"/>
          </a:xfrm>
          <a:prstGeom prst="rect">
            <a:avLst/>
          </a:prstGeom>
          <a:noFill/>
        </p:spPr>
        <p:txBody>
          <a:bodyPr wrap="square">
            <a:spAutoFit/>
          </a:bodyPr>
          <a:lstStyle/>
          <a:p>
            <a:pPr lvl="0" algn="just">
              <a:lnSpc>
                <a:spcPct val="107000"/>
              </a:lnSpc>
              <a:spcAft>
                <a:spcPts val="600"/>
              </a:spcAft>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Amaranth </a:t>
            </a:r>
          </a:p>
          <a:p>
            <a:pPr lvl="0" algn="just">
              <a:lnSpc>
                <a:spcPct val="107000"/>
              </a:lnSpc>
              <a:spcAft>
                <a:spcPts val="600"/>
              </a:spcAft>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Buckwheat family</a:t>
            </a:r>
            <a:endParaRPr lang="en-CH" sz="2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spcAft>
                <a:spcPts val="600"/>
              </a:spcAft>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Seeds</a:t>
            </a:r>
            <a:endParaRPr lang="en-CH" sz="2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spcAft>
                <a:spcPts val="600"/>
              </a:spcAft>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Most tree nuts</a:t>
            </a:r>
            <a:endParaRPr lang="en-CH" sz="2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spcAft>
                <a:spcPts val="600"/>
              </a:spcAft>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Night Shades / </a:t>
            </a:r>
            <a:r>
              <a:rPr lang="en-GB" sz="2800" dirty="0" err="1">
                <a:effectLst/>
                <a:latin typeface="Arial" panose="020B0604020202020204" pitchFamily="34" charset="0"/>
                <a:ea typeface="Times New Roman" panose="02020603050405020304" pitchFamily="18" charset="0"/>
                <a:cs typeface="Times New Roman" panose="02020603050405020304" pitchFamily="18" charset="0"/>
              </a:rPr>
              <a:t>Solanacea</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388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20000">
        <p15:prstTrans prst="curtains"/>
      </p:transition>
    </mc:Choice>
    <mc:Fallback xmlns="">
      <p:transition spd="slow" advClick="0" advTm="2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4F054F-D92D-0246-89A8-029000152F32}"/>
              </a:ext>
            </a:extLst>
          </p:cNvPr>
          <p:cNvSpPr txBox="1"/>
          <p:nvPr/>
        </p:nvSpPr>
        <p:spPr>
          <a:xfrm>
            <a:off x="1975758" y="2280787"/>
            <a:ext cx="6351813" cy="3175228"/>
          </a:xfrm>
          <a:prstGeom prst="rect">
            <a:avLst/>
          </a:prstGeom>
          <a:noFill/>
        </p:spPr>
        <p:txBody>
          <a:bodyPr wrap="square">
            <a:spAutoFit/>
          </a:bodyPr>
          <a:lstStyle/>
          <a:p>
            <a:pPr algn="just">
              <a:spcBef>
                <a:spcPts val="100"/>
              </a:spcBef>
              <a:spcAft>
                <a:spcPts val="100"/>
              </a:spcAft>
            </a:pPr>
            <a:r>
              <a:rPr lang="en-GB" sz="3200" dirty="0">
                <a:effectLst/>
                <a:latin typeface="Arial" panose="020B0604020202020204" pitchFamily="34" charset="0"/>
                <a:ea typeface="Times New Roman" panose="02020603050405020304" pitchFamily="18" charset="0"/>
                <a:cs typeface="Times New Roman" panose="02020603050405020304" pitchFamily="18" charset="0"/>
              </a:rPr>
              <a:t>Beans (including cocoa)</a:t>
            </a:r>
          </a:p>
          <a:p>
            <a:pPr lvl="0" algn="just">
              <a:spcBef>
                <a:spcPts val="100"/>
              </a:spcBef>
              <a:spcAft>
                <a:spcPts val="100"/>
              </a:spcAft>
            </a:pPr>
            <a:r>
              <a:rPr lang="en-GB" sz="3200" dirty="0">
                <a:latin typeface="Arial" panose="020B0604020202020204" pitchFamily="34" charset="0"/>
                <a:ea typeface="Times New Roman" panose="02020603050405020304" pitchFamily="18" charset="0"/>
                <a:cs typeface="Times New Roman" panose="02020603050405020304" pitchFamily="18" charset="0"/>
              </a:rPr>
              <a:t>T</a:t>
            </a:r>
            <a:r>
              <a:rPr lang="en-GB" sz="3200" dirty="0">
                <a:effectLst/>
                <a:latin typeface="Arial" panose="020B0604020202020204" pitchFamily="34" charset="0"/>
                <a:ea typeface="Times New Roman" panose="02020603050405020304" pitchFamily="18" charset="0"/>
                <a:cs typeface="Times New Roman" panose="02020603050405020304" pitchFamily="18" charset="0"/>
              </a:rPr>
              <a:t>eff, wholegrains</a:t>
            </a:r>
            <a:endParaRPr lang="en-CH" sz="32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spcBef>
                <a:spcPts val="100"/>
              </a:spcBef>
              <a:spcAft>
                <a:spcPts val="100"/>
              </a:spcAft>
            </a:pPr>
            <a:r>
              <a:rPr lang="en-GB" sz="3200" dirty="0">
                <a:effectLst/>
                <a:latin typeface="Arial" panose="020B0604020202020204" pitchFamily="34" charset="0"/>
                <a:ea typeface="Times New Roman" panose="02020603050405020304" pitchFamily="18" charset="0"/>
                <a:cs typeface="Times New Roman" panose="02020603050405020304" pitchFamily="18" charset="0"/>
              </a:rPr>
              <a:t>Spices</a:t>
            </a:r>
            <a:endParaRPr lang="en-CH" sz="32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spcBef>
                <a:spcPts val="100"/>
              </a:spcBef>
              <a:spcAft>
                <a:spcPts val="100"/>
              </a:spcAft>
            </a:pPr>
            <a:r>
              <a:rPr lang="en-GB" sz="3200" dirty="0">
                <a:effectLst/>
                <a:latin typeface="Arial" panose="020B0604020202020204" pitchFamily="34" charset="0"/>
                <a:ea typeface="Times New Roman" panose="02020603050405020304" pitchFamily="18" charset="0"/>
                <a:cs typeface="Times New Roman" panose="02020603050405020304" pitchFamily="18" charset="0"/>
              </a:rPr>
              <a:t>Herbs</a:t>
            </a:r>
          </a:p>
          <a:p>
            <a:pPr lvl="0" algn="just">
              <a:spcBef>
                <a:spcPts val="100"/>
              </a:spcBef>
              <a:spcAft>
                <a:spcPts val="100"/>
              </a:spcAft>
            </a:pPr>
            <a:r>
              <a:rPr lang="en-GB" sz="3200" dirty="0">
                <a:effectLst/>
                <a:latin typeface="Arial" panose="020B0604020202020204" pitchFamily="34" charset="0"/>
                <a:ea typeface="Times New Roman" panose="02020603050405020304" pitchFamily="18" charset="0"/>
                <a:cs typeface="Times New Roman" panose="02020603050405020304" pitchFamily="18" charset="0"/>
              </a:rPr>
              <a:t>Oxalate producing mould</a:t>
            </a:r>
          </a:p>
          <a:p>
            <a:pPr lvl="0" algn="just">
              <a:spcBef>
                <a:spcPts val="100"/>
              </a:spcBef>
              <a:spcAft>
                <a:spcPts val="100"/>
              </a:spcAft>
            </a:pPr>
            <a:r>
              <a:rPr lang="en-GB" sz="3200" dirty="0">
                <a:latin typeface="Arial" panose="020B0604020202020204" pitchFamily="34" charset="0"/>
                <a:ea typeface="Times New Roman" panose="02020603050405020304" pitchFamily="18" charset="0"/>
                <a:cs typeface="Times New Roman" panose="02020603050405020304" pitchFamily="18" charset="0"/>
              </a:rPr>
              <a:t>Fruit: </a:t>
            </a:r>
            <a:r>
              <a:rPr lang="en-GB" sz="3200" dirty="0">
                <a:effectLst/>
                <a:latin typeface="Arial" panose="020B0604020202020204" pitchFamily="34" charset="0"/>
                <a:ea typeface="Times New Roman" panose="02020603050405020304" pitchFamily="18" charset="0"/>
                <a:cs typeface="Times New Roman" panose="02020603050405020304" pitchFamily="18" charset="0"/>
              </a:rPr>
              <a:t>Star Fruit, blackberries, figs</a:t>
            </a:r>
            <a:endParaRPr lang="en-CH"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id="{211552A4-A504-6E8C-A97B-55163022CC25}"/>
              </a:ext>
            </a:extLst>
          </p:cNvPr>
          <p:cNvSpPr>
            <a:spLocks noGrp="1"/>
          </p:cNvSpPr>
          <p:nvPr>
            <p:ph type="ctrTitle"/>
          </p:nvPr>
        </p:nvSpPr>
        <p:spPr>
          <a:xfrm>
            <a:off x="685800" y="103421"/>
            <a:ext cx="7772400" cy="1470025"/>
          </a:xfrm>
        </p:spPr>
        <p:txBody>
          <a:bodyPr/>
          <a:lstStyle/>
          <a:p>
            <a:pPr algn="ctr"/>
            <a:r>
              <a:rPr lang="en-CH" sz="4400" dirty="0"/>
              <a:t>Others</a:t>
            </a:r>
          </a:p>
        </p:txBody>
      </p:sp>
    </p:spTree>
    <p:extLst>
      <p:ext uri="{BB962C8B-B14F-4D97-AF65-F5344CB8AC3E}">
        <p14:creationId xmlns:p14="http://schemas.microsoft.com/office/powerpoint/2010/main" val="3832147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6000">
        <p15:prstTrans prst="curtains"/>
      </p:transition>
    </mc:Choice>
    <mc:Fallback xmlns="">
      <p:transition spd="slow" advClick="0" advTm="16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5029" y="1955246"/>
            <a:ext cx="7886699" cy="3841397"/>
          </a:xfrm>
          <a:noFill/>
        </p:spPr>
        <p:txBody>
          <a:bodyPr anchor="t">
            <a:normAutofit fontScale="90000"/>
          </a:bodyPr>
          <a:lstStyle/>
          <a:p>
            <a:pPr>
              <a:spcAft>
                <a:spcPts val="800"/>
              </a:spcAft>
            </a:pPr>
            <a:r>
              <a:rPr lang="en-GB" sz="3100" dirty="0">
                <a:effectLst/>
                <a:latin typeface="Arial" panose="020B0604020202020204" pitchFamily="34" charset="0"/>
                <a:ea typeface="Times New Roman" panose="02020603050405020304" pitchFamily="18" charset="0"/>
              </a:rPr>
              <a:t>150-200mg per day. I</a:t>
            </a:r>
            <a:r>
              <a:rPr lang="en-GB" sz="3100" dirty="0">
                <a:effectLst/>
                <a:latin typeface="Arial" panose="020B0604020202020204" pitchFamily="34" charset="0"/>
                <a:ea typeface="Times New Roman" panose="02020603050405020304" pitchFamily="18" charset="0"/>
                <a:cs typeface="Times New Roman" panose="02020603050405020304" pitchFamily="18" charset="0"/>
              </a:rPr>
              <a:t>n perspective, </a:t>
            </a:r>
            <a:r>
              <a:rPr lang="en-GB" sz="3100" dirty="0" err="1">
                <a:effectLst/>
                <a:latin typeface="Arial" panose="020B0604020202020204" pitchFamily="34" charset="0"/>
                <a:ea typeface="Times New Roman" panose="02020603050405020304" pitchFamily="18" charset="0"/>
                <a:cs typeface="Times New Roman" panose="02020603050405020304" pitchFamily="18" charset="0"/>
              </a:rPr>
              <a:t>approx</a:t>
            </a:r>
            <a:r>
              <a:rPr lang="en-GB" sz="3100" dirty="0">
                <a:effectLst/>
                <a:latin typeface="Arial" panose="020B0604020202020204" pitchFamily="34" charset="0"/>
                <a:ea typeface="Times New Roman" panose="02020603050405020304" pitchFamily="18" charset="0"/>
                <a:cs typeface="Times New Roman" panose="02020603050405020304" pitchFamily="18" charset="0"/>
              </a:rPr>
              <a:t>:</a:t>
            </a:r>
            <a:br>
              <a:rPr lang="en-CH" sz="3100" dirty="0">
                <a:effectLst/>
                <a:latin typeface="Calibri" panose="020F0502020204030204" pitchFamily="34" charset="0"/>
                <a:ea typeface="Times New Roman" panose="02020603050405020304" pitchFamily="18" charset="0"/>
                <a:cs typeface="Times New Roman" panose="02020603050405020304" pitchFamily="18" charset="0"/>
              </a:rPr>
            </a:br>
            <a:r>
              <a:rPr lang="en-GB" sz="3100" dirty="0">
                <a:effectLst/>
                <a:latin typeface="Arial" panose="020B0604020202020204" pitchFamily="34" charset="0"/>
                <a:ea typeface="Times New Roman" panose="02020603050405020304" pitchFamily="18" charset="0"/>
                <a:cs typeface="Times New Roman" panose="02020603050405020304" pitchFamily="18" charset="0"/>
              </a:rPr>
              <a:t> </a:t>
            </a:r>
            <a:br>
              <a:rPr lang="en-GB" sz="3100" dirty="0">
                <a:effectLst/>
                <a:latin typeface="Arial" panose="020B0604020202020204" pitchFamily="34" charset="0"/>
                <a:ea typeface="Times New Roman" panose="02020603050405020304" pitchFamily="18" charset="0"/>
                <a:cs typeface="Times New Roman" panose="02020603050405020304" pitchFamily="18" charset="0"/>
              </a:rPr>
            </a:br>
            <a:r>
              <a:rPr lang="en-CH" sz="3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3100" dirty="0">
                <a:effectLst/>
                <a:latin typeface="Arial" panose="020B0604020202020204" pitchFamily="34" charset="0"/>
                <a:ea typeface="Times New Roman" panose="02020603050405020304" pitchFamily="18" charset="0"/>
                <a:cs typeface="Times New Roman" panose="02020603050405020304" pitchFamily="18" charset="0"/>
              </a:rPr>
              <a:t>90g boiled spinach 	= 450mg</a:t>
            </a:r>
            <a:br>
              <a:rPr lang="en-GB" sz="3100" dirty="0">
                <a:effectLst/>
                <a:latin typeface="Arial" panose="020B0604020202020204" pitchFamily="34" charset="0"/>
                <a:ea typeface="Times New Roman" panose="02020603050405020304" pitchFamily="18" charset="0"/>
                <a:cs typeface="Times New Roman" panose="02020603050405020304" pitchFamily="18" charset="0"/>
              </a:rPr>
            </a:br>
            <a:r>
              <a:rPr lang="en-GB" sz="3100" dirty="0">
                <a:effectLst/>
                <a:latin typeface="Arial" panose="020B0604020202020204" pitchFamily="34" charset="0"/>
                <a:ea typeface="Times New Roman" panose="02020603050405020304" pitchFamily="18" charset="0"/>
                <a:cs typeface="Times New Roman" panose="02020603050405020304" pitchFamily="18" charset="0"/>
              </a:rPr>
              <a:t>			110g sweet potato 	= 120mg</a:t>
            </a:r>
            <a:br>
              <a:rPr lang="en-CH" sz="3100" dirty="0">
                <a:effectLst/>
                <a:latin typeface="Calibri" panose="020F0502020204030204" pitchFamily="34" charset="0"/>
                <a:ea typeface="Times New Roman" panose="02020603050405020304" pitchFamily="18" charset="0"/>
                <a:cs typeface="Times New Roman" panose="02020603050405020304" pitchFamily="18" charset="0"/>
              </a:rPr>
            </a:br>
            <a:r>
              <a:rPr lang="en-CH" sz="3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3100" dirty="0">
                <a:effectLst/>
                <a:latin typeface="Arial" panose="020B0604020202020204" pitchFamily="34" charset="0"/>
                <a:ea typeface="Times New Roman" panose="02020603050405020304" pitchFamily="18" charset="0"/>
                <a:cs typeface="Times New Roman" panose="02020603050405020304" pitchFamily="18" charset="0"/>
              </a:rPr>
              <a:t>20g chia seeds 		= 130mg</a:t>
            </a:r>
            <a:br>
              <a:rPr lang="en-CH" sz="3100" dirty="0">
                <a:effectLst/>
                <a:latin typeface="Calibri" panose="020F0502020204030204" pitchFamily="34" charset="0"/>
                <a:ea typeface="Times New Roman" panose="02020603050405020304" pitchFamily="18" charset="0"/>
                <a:cs typeface="Times New Roman" panose="02020603050405020304" pitchFamily="18" charset="0"/>
              </a:rPr>
            </a:br>
            <a:r>
              <a:rPr lang="en-CH" sz="3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3100" dirty="0">
                <a:effectLst/>
                <a:latin typeface="Arial" panose="020B0604020202020204" pitchFamily="34" charset="0"/>
                <a:ea typeface="Times New Roman" panose="02020603050405020304" pitchFamily="18" charset="0"/>
                <a:cs typeface="Times New Roman" panose="02020603050405020304" pitchFamily="18" charset="0"/>
              </a:rPr>
              <a:t>½ tsp turmeric			=   25mg</a:t>
            </a:r>
            <a:br>
              <a:rPr lang="en-CH" sz="3100" dirty="0">
                <a:effectLst/>
                <a:latin typeface="Calibri" panose="020F0502020204030204" pitchFamily="34" charset="0"/>
                <a:ea typeface="Times New Roman" panose="02020603050405020304" pitchFamily="18" charset="0"/>
                <a:cs typeface="Times New Roman" panose="02020603050405020304" pitchFamily="18" charset="0"/>
              </a:rPr>
            </a:br>
            <a:r>
              <a:rPr lang="en-CH" sz="3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3100" dirty="0">
                <a:effectLst/>
                <a:latin typeface="Arial" panose="020B0604020202020204" pitchFamily="34" charset="0"/>
                <a:ea typeface="Times New Roman" panose="02020603050405020304" pitchFamily="18" charset="0"/>
                <a:cs typeface="Times New Roman" panose="02020603050405020304" pitchFamily="18" charset="0"/>
              </a:rPr>
              <a:t>28g whole almonds	= 120mg</a:t>
            </a:r>
            <a:br>
              <a:rPr lang="en-GB" sz="3100" dirty="0">
                <a:effectLst/>
                <a:latin typeface="Arial" panose="020B0604020202020204" pitchFamily="34" charset="0"/>
                <a:ea typeface="Times New Roman" panose="02020603050405020304" pitchFamily="18" charset="0"/>
                <a:cs typeface="Times New Roman" panose="02020603050405020304" pitchFamily="18" charset="0"/>
              </a:rPr>
            </a:br>
            <a:r>
              <a:rPr lang="en-GB" sz="3100" dirty="0">
                <a:effectLst/>
                <a:latin typeface="Arial" panose="020B0604020202020204" pitchFamily="34" charset="0"/>
                <a:ea typeface="Times New Roman" panose="02020603050405020304" pitchFamily="18" charset="0"/>
                <a:cs typeface="Times New Roman" panose="02020603050405020304" pitchFamily="18" charset="0"/>
              </a:rPr>
              <a:t>			2 </a:t>
            </a:r>
            <a:r>
              <a:rPr lang="en-GB" sz="3100" dirty="0" err="1">
                <a:effectLst/>
                <a:latin typeface="Arial" panose="020B0604020202020204" pitchFamily="34" charset="0"/>
                <a:ea typeface="Times New Roman" panose="02020603050405020304" pitchFamily="18" charset="0"/>
                <a:cs typeface="Times New Roman" panose="02020603050405020304" pitchFamily="18" charset="0"/>
              </a:rPr>
              <a:t>tbsps</a:t>
            </a:r>
            <a:r>
              <a:rPr lang="en-GB" sz="3100" dirty="0">
                <a:effectLst/>
                <a:latin typeface="Arial" panose="020B0604020202020204" pitchFamily="34" charset="0"/>
                <a:ea typeface="Times New Roman" panose="02020603050405020304" pitchFamily="18" charset="0"/>
                <a:cs typeface="Times New Roman" panose="02020603050405020304" pitchFamily="18" charset="0"/>
              </a:rPr>
              <a:t> cocoa			=   80mg</a:t>
            </a:r>
            <a:br>
              <a:rPr lang="en-CH"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800" dirty="0"/>
          </a:p>
        </p:txBody>
      </p:sp>
      <p:sp>
        <p:nvSpPr>
          <p:cNvPr id="4" name="TextBox 3">
            <a:extLst>
              <a:ext uri="{FF2B5EF4-FFF2-40B4-BE49-F238E27FC236}">
                <a16:creationId xmlns:a16="http://schemas.microsoft.com/office/drawing/2014/main" id="{2C8E83FC-6D32-A481-063C-55C45C668F3B}"/>
              </a:ext>
            </a:extLst>
          </p:cNvPr>
          <p:cNvSpPr txBox="1"/>
          <p:nvPr/>
        </p:nvSpPr>
        <p:spPr>
          <a:xfrm>
            <a:off x="2481944" y="762392"/>
            <a:ext cx="5584370" cy="769441"/>
          </a:xfrm>
          <a:prstGeom prst="rect">
            <a:avLst/>
          </a:prstGeom>
          <a:noFill/>
        </p:spPr>
        <p:txBody>
          <a:bodyPr wrap="square">
            <a:spAutoFit/>
          </a:bodyPr>
          <a:lstStyle/>
          <a:p>
            <a:r>
              <a:rPr lang="en-GB" sz="4400" dirty="0">
                <a:latin typeface="+mj-lt"/>
              </a:rPr>
              <a:t>Safe level</a:t>
            </a:r>
            <a:endParaRPr lang="en-CH" sz="4400" dirty="0">
              <a:latin typeface="+mj-lt"/>
            </a:endParaRPr>
          </a:p>
        </p:txBody>
      </p:sp>
    </p:spTree>
    <p:extLst>
      <p:ext uri="{BB962C8B-B14F-4D97-AF65-F5344CB8AC3E}">
        <p14:creationId xmlns:p14="http://schemas.microsoft.com/office/powerpoint/2010/main" val="3184733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6000">
        <p15:prstTrans prst="curtains"/>
      </p:transition>
    </mc:Choice>
    <mc:Fallback xmlns="">
      <p:transition spd="slow" advClick="0" advTm="16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4644" y="1714500"/>
            <a:ext cx="7151914" cy="4000500"/>
          </a:xfrm>
        </p:spPr>
        <p:txBody>
          <a:bodyPr vert="horz" lIns="91440" tIns="45720" rIns="91440" bIns="45720" rtlCol="0" anchor="ctr">
            <a:normAutofit/>
          </a:bodyPr>
          <a:lstStyle/>
          <a:p>
            <a:pPr defTabSz="914400">
              <a:lnSpc>
                <a:spcPct val="90000"/>
              </a:lnSpc>
            </a:pPr>
            <a:br>
              <a:rPr lang="en-US" sz="3100" dirty="0"/>
            </a:br>
            <a:br>
              <a:rPr lang="en-US" sz="3100" dirty="0"/>
            </a:br>
            <a:br>
              <a:rPr lang="en-US" sz="3200" dirty="0">
                <a:solidFill>
                  <a:schemeClr val="tx1"/>
                </a:solidFill>
              </a:rPr>
            </a:br>
            <a:endParaRPr lang="en-US" sz="3100" dirty="0"/>
          </a:p>
        </p:txBody>
      </p:sp>
      <p:sp>
        <p:nvSpPr>
          <p:cNvPr id="3" name="TextBox 2">
            <a:extLst>
              <a:ext uri="{FF2B5EF4-FFF2-40B4-BE49-F238E27FC236}">
                <a16:creationId xmlns:a16="http://schemas.microsoft.com/office/drawing/2014/main" id="{A230E53F-2C71-D3FD-163C-69B517397538}"/>
              </a:ext>
            </a:extLst>
          </p:cNvPr>
          <p:cNvSpPr txBox="1"/>
          <p:nvPr/>
        </p:nvSpPr>
        <p:spPr>
          <a:xfrm>
            <a:off x="2717357" y="554769"/>
            <a:ext cx="3709285" cy="769441"/>
          </a:xfrm>
          <a:prstGeom prst="rect">
            <a:avLst/>
          </a:prstGeom>
          <a:noFill/>
        </p:spPr>
        <p:txBody>
          <a:bodyPr wrap="none" rtlCol="0">
            <a:spAutoFit/>
          </a:bodyPr>
          <a:lstStyle/>
          <a:p>
            <a:pPr algn="ctr"/>
            <a:r>
              <a:rPr lang="en-US" sz="4400" dirty="0">
                <a:latin typeface="+mj-lt"/>
              </a:rPr>
              <a:t>Safer Options</a:t>
            </a:r>
            <a:endParaRPr lang="en-CH" sz="4400" dirty="0">
              <a:latin typeface="+mj-lt"/>
            </a:endParaRPr>
          </a:p>
        </p:txBody>
      </p:sp>
      <p:sp>
        <p:nvSpPr>
          <p:cNvPr id="6" name="TextBox 5">
            <a:extLst>
              <a:ext uri="{FF2B5EF4-FFF2-40B4-BE49-F238E27FC236}">
                <a16:creationId xmlns:a16="http://schemas.microsoft.com/office/drawing/2014/main" id="{DCED7435-8499-A373-5D04-306BDD36D6BA}"/>
              </a:ext>
            </a:extLst>
          </p:cNvPr>
          <p:cNvSpPr txBox="1"/>
          <p:nvPr/>
        </p:nvSpPr>
        <p:spPr>
          <a:xfrm>
            <a:off x="1453245" y="2104790"/>
            <a:ext cx="6694712" cy="3219920"/>
          </a:xfrm>
          <a:prstGeom prst="rect">
            <a:avLst/>
          </a:prstGeom>
          <a:noFill/>
        </p:spPr>
        <p:txBody>
          <a:bodyPr wrap="square">
            <a:spAutoFit/>
          </a:bodyPr>
          <a:lstStyle/>
          <a:p>
            <a:pPr marL="1371600" algn="just">
              <a:lnSpc>
                <a:spcPct val="107000"/>
              </a:lnSpc>
              <a:spcAft>
                <a:spcPts val="600"/>
              </a:spcAft>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Brassica Family</a:t>
            </a:r>
          </a:p>
          <a:p>
            <a:pPr marL="1371600" algn="just">
              <a:lnSpc>
                <a:spcPct val="107000"/>
              </a:lnSpc>
              <a:spcAft>
                <a:spcPts val="600"/>
              </a:spcAft>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Collards, Kale (not curly)</a:t>
            </a:r>
            <a:endParaRPr lang="en-CH"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1371600" algn="just">
              <a:lnSpc>
                <a:spcPct val="107000"/>
              </a:lnSpc>
              <a:spcAft>
                <a:spcPts val="600"/>
              </a:spcAft>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Watercress</a:t>
            </a:r>
            <a:endParaRPr lang="en-CH"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1371600" algn="just">
              <a:lnSpc>
                <a:spcPct val="107000"/>
              </a:lnSpc>
              <a:spcAft>
                <a:spcPts val="600"/>
              </a:spcAft>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Radish</a:t>
            </a:r>
            <a:endParaRPr lang="en-CH"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1371600" algn="just">
              <a:lnSpc>
                <a:spcPct val="107000"/>
              </a:lnSpc>
              <a:spcAft>
                <a:spcPts val="600"/>
              </a:spcAft>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Turnips</a:t>
            </a:r>
            <a:endParaRPr lang="en-CH"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1371600" algn="just">
              <a:lnSpc>
                <a:spcPct val="107000"/>
              </a:lnSpc>
              <a:spcAft>
                <a:spcPts val="600"/>
              </a:spcAft>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White Pepper</a:t>
            </a:r>
            <a:endParaRPr lang="en-CH"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907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20000">
        <p15:prstTrans prst="curtains"/>
      </p:transition>
    </mc:Choice>
    <mc:Fallback xmlns="">
      <p:transition spd="slow" advClick="0" advTm="2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3142" y="1877786"/>
            <a:ext cx="7543799" cy="3477985"/>
          </a:xfrm>
        </p:spPr>
        <p:txBody>
          <a:bodyPr vert="horz" lIns="91440" tIns="45720" rIns="91440" bIns="45720" rtlCol="0" anchor="ctr">
            <a:normAutofit/>
          </a:bodyPr>
          <a:lstStyle/>
          <a:p>
            <a:pPr defTabSz="914400">
              <a:lnSpc>
                <a:spcPct val="90000"/>
              </a:lnSpc>
            </a:pPr>
            <a:br>
              <a:rPr lang="en-US" sz="3100" dirty="0"/>
            </a:br>
            <a:endParaRPr lang="en-US" sz="4000" dirty="0"/>
          </a:p>
        </p:txBody>
      </p:sp>
      <p:sp>
        <p:nvSpPr>
          <p:cNvPr id="5" name="TextBox 4">
            <a:extLst>
              <a:ext uri="{FF2B5EF4-FFF2-40B4-BE49-F238E27FC236}">
                <a16:creationId xmlns:a16="http://schemas.microsoft.com/office/drawing/2014/main" id="{100006CC-3570-16CF-B287-F2B42AC9DDBB}"/>
              </a:ext>
            </a:extLst>
          </p:cNvPr>
          <p:cNvSpPr txBox="1"/>
          <p:nvPr/>
        </p:nvSpPr>
        <p:spPr>
          <a:xfrm>
            <a:off x="2612572" y="402814"/>
            <a:ext cx="5584370" cy="769441"/>
          </a:xfrm>
          <a:prstGeom prst="rect">
            <a:avLst/>
          </a:prstGeom>
          <a:noFill/>
        </p:spPr>
        <p:txBody>
          <a:bodyPr wrap="square">
            <a:spAutoFit/>
          </a:bodyPr>
          <a:lstStyle/>
          <a:p>
            <a:r>
              <a:rPr lang="en-US" sz="4400" dirty="0">
                <a:latin typeface="+mj-lt"/>
              </a:rPr>
              <a:t>Oxalate Drivers</a:t>
            </a:r>
            <a:endParaRPr lang="en-CH" sz="4400" dirty="0">
              <a:latin typeface="+mj-lt"/>
            </a:endParaRPr>
          </a:p>
        </p:txBody>
      </p:sp>
      <p:sp>
        <p:nvSpPr>
          <p:cNvPr id="6" name="TextBox 5">
            <a:extLst>
              <a:ext uri="{FF2B5EF4-FFF2-40B4-BE49-F238E27FC236}">
                <a16:creationId xmlns:a16="http://schemas.microsoft.com/office/drawing/2014/main" id="{21396BB1-9727-9434-4FCD-9F319ED7D369}"/>
              </a:ext>
            </a:extLst>
          </p:cNvPr>
          <p:cNvSpPr txBox="1"/>
          <p:nvPr/>
        </p:nvSpPr>
        <p:spPr>
          <a:xfrm>
            <a:off x="2090056" y="1877786"/>
            <a:ext cx="5208813" cy="3970318"/>
          </a:xfrm>
          <a:prstGeom prst="rect">
            <a:avLst/>
          </a:prstGeom>
          <a:noFill/>
        </p:spPr>
        <p:txBody>
          <a:bodyPr wrap="square">
            <a:spAutoFit/>
          </a:bodyPr>
          <a:lstStyle/>
          <a:p>
            <a:r>
              <a:rPr lang="en-GB" sz="2800" dirty="0"/>
              <a:t>Gastric Bypass</a:t>
            </a:r>
          </a:p>
          <a:p>
            <a:r>
              <a:rPr lang="en-GB" sz="2800" dirty="0"/>
              <a:t>Vitamin C in Excess</a:t>
            </a:r>
          </a:p>
          <a:p>
            <a:r>
              <a:rPr lang="en-GB" sz="2800" dirty="0"/>
              <a:t>Anti-inflammatories</a:t>
            </a:r>
          </a:p>
          <a:p>
            <a:r>
              <a:rPr lang="en-GB" sz="2800" dirty="0"/>
              <a:t>Ethylene glycol</a:t>
            </a:r>
          </a:p>
          <a:p>
            <a:r>
              <a:rPr lang="en-GB" sz="2800" dirty="0"/>
              <a:t>Juices, smoothies, nut milks</a:t>
            </a:r>
          </a:p>
          <a:p>
            <a:r>
              <a:rPr lang="en-GB" sz="2800" dirty="0"/>
              <a:t>Collagen supplements</a:t>
            </a:r>
          </a:p>
          <a:p>
            <a:r>
              <a:rPr lang="en-GB" sz="2800" dirty="0"/>
              <a:t>Glyoxal</a:t>
            </a:r>
          </a:p>
          <a:p>
            <a:r>
              <a:rPr lang="en-GB" sz="2800" dirty="0"/>
              <a:t>Oxidative Stress</a:t>
            </a:r>
          </a:p>
          <a:p>
            <a:r>
              <a:rPr lang="en-GB" sz="2800" dirty="0"/>
              <a:t>Drugs</a:t>
            </a:r>
          </a:p>
        </p:txBody>
      </p:sp>
    </p:spTree>
    <p:extLst>
      <p:ext uri="{BB962C8B-B14F-4D97-AF65-F5344CB8AC3E}">
        <p14:creationId xmlns:p14="http://schemas.microsoft.com/office/powerpoint/2010/main" val="2722281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20000">
        <p15:prstTrans prst="curtains"/>
      </p:transition>
    </mc:Choice>
    <mc:Fallback xmlns="">
      <p:transition spd="slow" advClick="0" advTm="20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9921</TotalTime>
  <Words>1164</Words>
  <Application>Microsoft Macintosh PowerPoint</Application>
  <PresentationFormat>On-screen Show (4:3)</PresentationFormat>
  <Paragraphs>143</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Rockwell</vt:lpstr>
      <vt:lpstr>Symbol</vt:lpstr>
      <vt:lpstr>Office Theme</vt:lpstr>
      <vt:lpstr>Custom Design</vt:lpstr>
      <vt:lpstr>PowerPoint Presentation</vt:lpstr>
      <vt:lpstr>Oxalate Awareness</vt:lpstr>
      <vt:lpstr>PowerPoint Presentation</vt:lpstr>
      <vt:lpstr>Hair &amp; nail breakages, skin issues Deplete Minerals Kidney issues Joint &amp; muscle pain Indigestion Fatigue Genital and urinary Cardiovascular disease Cancer</vt:lpstr>
      <vt:lpstr>PowerPoint Presentation</vt:lpstr>
      <vt:lpstr>Others</vt:lpstr>
      <vt:lpstr>150-200mg per day. In perspective, approx:      90g boiled spinach  = 450mg    110g sweet potato  = 120mg    20g chia seeds   = 130mg    ½ tsp turmeric   =   25mg    28g whole almonds = 120mg    2 tbsps cocoa   =   80mg </vt:lpstr>
      <vt:lpstr>   </vt:lpstr>
      <vt:lpstr> </vt:lpstr>
      <vt:lpstr>Diffenbachia House Plant  Hunters</vt:lpstr>
      <vt:lpstr>Pesticide for beekeepers Stop green veg yellowing Salts of Lemon Etching &amp; polishing in engraving Laundry powder Ethylene glycol Food and drink flavouring  Test blood glucose</vt:lpstr>
      <vt:lpstr>Adopt a low-oxalate diet - gradually Avoid the Pre-cursors Saunas Cold Therapy Mineral Supplements – calcium, potassium, magnesium, salt </vt:lpstr>
      <vt:lpstr>            Summary</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Rowana Statham</dc:creator>
  <cp:lastModifiedBy>Rowana Statham</cp:lastModifiedBy>
  <cp:revision>28</cp:revision>
  <cp:lastPrinted>2024-07-04T16:18:33Z</cp:lastPrinted>
  <dcterms:created xsi:type="dcterms:W3CDTF">2019-04-16T08:04:33Z</dcterms:created>
  <dcterms:modified xsi:type="dcterms:W3CDTF">2024-08-20T12:58:22Z</dcterms:modified>
</cp:coreProperties>
</file>